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62" r:id="rId3"/>
    <p:sldId id="261" r:id="rId4"/>
    <p:sldId id="276" r:id="rId5"/>
    <p:sldId id="277" r:id="rId6"/>
    <p:sldId id="278" r:id="rId7"/>
    <p:sldId id="279" r:id="rId8"/>
    <p:sldId id="269" r:id="rId9"/>
    <p:sldId id="270" r:id="rId10"/>
    <p:sldId id="283" r:id="rId11"/>
    <p:sldId id="284" r:id="rId12"/>
    <p:sldId id="285" r:id="rId13"/>
    <p:sldId id="286" r:id="rId14"/>
    <p:sldId id="272" r:id="rId15"/>
    <p:sldId id="273" r:id="rId16"/>
    <p:sldId id="274" r:id="rId17"/>
    <p:sldId id="275" r:id="rId18"/>
    <p:sldId id="281" r:id="rId19"/>
    <p:sldId id="282" r:id="rId2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00"/>
    <a:srgbClr val="FA0000"/>
    <a:srgbClr val="FA721E"/>
    <a:srgbClr val="FF5D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1" d="100"/>
          <a:sy n="81" d="100"/>
        </p:scale>
        <p:origin x="120" y="5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EFCCF5-1096-DF65-4FE8-F92C424955B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AAA72EA-F41B-EB8B-D0D5-C19B1A34A0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99EB720-9995-2B57-A305-B9F51FADAA2B}"/>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5" name="フッター プレースホルダー 4">
            <a:extLst>
              <a:ext uri="{FF2B5EF4-FFF2-40B4-BE49-F238E27FC236}">
                <a16:creationId xmlns:a16="http://schemas.microsoft.com/office/drawing/2014/main" id="{75209F3C-2DE3-E0DF-3C01-7CC0EFD14EF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43B98E0-375E-5906-45AB-CE29500A5A23}"/>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676478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AE093-1EF8-8315-FAD4-4FF8BBFB1A4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AE37675-C66D-23AA-4B69-0B73C7B1961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A20CBC7-9BE6-36E9-E749-CE3BEDC2B7B8}"/>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5" name="フッター プレースホルダー 4">
            <a:extLst>
              <a:ext uri="{FF2B5EF4-FFF2-40B4-BE49-F238E27FC236}">
                <a16:creationId xmlns:a16="http://schemas.microsoft.com/office/drawing/2014/main" id="{C8D70766-808F-1DD4-66DC-D03D301102C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7AF389-2CFA-5797-DE84-DB6CC0EA0AAD}"/>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31768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47110FA-2943-DB6D-F7BF-6488B0FCD43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1C9F36F-710E-31AF-7B0D-54F63A4E01D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B00F79C-ECB8-8876-7151-4CA6A4A12569}"/>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5" name="フッター プレースホルダー 4">
            <a:extLst>
              <a:ext uri="{FF2B5EF4-FFF2-40B4-BE49-F238E27FC236}">
                <a16:creationId xmlns:a16="http://schemas.microsoft.com/office/drawing/2014/main" id="{6C9E1C04-7EC4-A413-5E85-E18FE1EA5AB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74A3E4A-3046-57E7-209B-AFF2E38DCC88}"/>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023210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CD7690-3D64-4CBA-C3F0-5D24E47325C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07C076D-17A2-AF1C-F3BB-FE376FB71B5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BEBEB59-79B6-62D6-EF21-911E922ABA2D}"/>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5" name="フッター プレースホルダー 4">
            <a:extLst>
              <a:ext uri="{FF2B5EF4-FFF2-40B4-BE49-F238E27FC236}">
                <a16:creationId xmlns:a16="http://schemas.microsoft.com/office/drawing/2014/main" id="{81D0CC57-BA3A-6AB7-59F0-8CE7C26E00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F3D9C6F-DD51-9AEE-C887-514C44F4C1BF}"/>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593878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A8F6AE-5A11-D0F2-D26D-5E1BBEF88C7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61CFDE8-CC81-38B1-1706-4AB44929C5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AE8FD12-8109-B7AA-DACC-89F1643A706D}"/>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5" name="フッター プレースホルダー 4">
            <a:extLst>
              <a:ext uri="{FF2B5EF4-FFF2-40B4-BE49-F238E27FC236}">
                <a16:creationId xmlns:a16="http://schemas.microsoft.com/office/drawing/2014/main" id="{8B5E80D6-B463-21C1-564D-FDEEFDB59D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9B27558-93BB-6693-CC2D-25A82D9F8200}"/>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3684593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790859-813D-C347-89DA-CE1CEDCC66A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4AEDC04-EF8C-B27E-FE45-1818AE83414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9CAC13E-7FD8-B91D-8E3C-CEC5EAD1AB7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D1F7C60-A03D-C236-FD67-D076E5157794}"/>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6" name="フッター プレースホルダー 5">
            <a:extLst>
              <a:ext uri="{FF2B5EF4-FFF2-40B4-BE49-F238E27FC236}">
                <a16:creationId xmlns:a16="http://schemas.microsoft.com/office/drawing/2014/main" id="{0A177E91-E367-A6B6-256B-4746A8603FF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9D9ADCD-5885-7BDA-8314-CA4E7C013225}"/>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383242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07B5F4-C34E-0AC4-AB44-CA5D3DEC1CA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D06CB68-E1EB-86AA-DC26-635C599C6B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EF7B09F-0E32-5939-DAA5-1A5BEC96C8F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49E01BB-CF8B-26D0-F322-389EF406AF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C59F61A-3CFF-83D7-6FB8-D5CAACDDFF4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69EBE43-E12C-56E5-80BA-54E0854B5AB5}"/>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8" name="フッター プレースホルダー 7">
            <a:extLst>
              <a:ext uri="{FF2B5EF4-FFF2-40B4-BE49-F238E27FC236}">
                <a16:creationId xmlns:a16="http://schemas.microsoft.com/office/drawing/2014/main" id="{2228FFA2-8570-C363-A88F-21C3B41BDA4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65F6D07-C3A6-F1E2-D864-16513CD4680E}"/>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593766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E5DFCD-A53F-A24C-0F48-04E1C7BF582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2EA066B-2650-59E6-A8B8-D8579B1E3483}"/>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4" name="フッター プレースホルダー 3">
            <a:extLst>
              <a:ext uri="{FF2B5EF4-FFF2-40B4-BE49-F238E27FC236}">
                <a16:creationId xmlns:a16="http://schemas.microsoft.com/office/drawing/2014/main" id="{BE6FE625-57B4-C51A-0BE0-ABBCB1EDE13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CAF4D52-1063-AC92-BE6A-077C364B3872}"/>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420800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2C496F1-3398-0C83-533F-5E07A7D80A83}"/>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3" name="フッター プレースホルダー 2">
            <a:extLst>
              <a:ext uri="{FF2B5EF4-FFF2-40B4-BE49-F238E27FC236}">
                <a16:creationId xmlns:a16="http://schemas.microsoft.com/office/drawing/2014/main" id="{D61D3224-99AB-561F-00E2-6C66AA723D8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9765327-8CC6-2C7C-DDEE-EA2BA637773E}"/>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491549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55B070-0E54-2998-A5EB-227B80BCA69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2A449D3-681E-CA0A-5464-E35F99340B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7AC362C-216F-6C8D-4334-06F2D2821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4385618-22ED-7D8A-83F8-EE9DEABDEB13}"/>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6" name="フッター プレースホルダー 5">
            <a:extLst>
              <a:ext uri="{FF2B5EF4-FFF2-40B4-BE49-F238E27FC236}">
                <a16:creationId xmlns:a16="http://schemas.microsoft.com/office/drawing/2014/main" id="{73CB4BD5-91ED-8206-C97E-E4542C71EA9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352C3AC-3C13-3642-9386-8E8638B19818}"/>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113422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710F42-46E4-9498-B4CA-0A8BCA64A51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E16DD36-C8F7-7B33-F430-BBBAFD227C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247F056-B037-14B7-DC8B-336A98E9A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696CBD9-60F4-CEE6-DA80-88D55E1476CC}"/>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6" name="フッター プレースホルダー 5">
            <a:extLst>
              <a:ext uri="{FF2B5EF4-FFF2-40B4-BE49-F238E27FC236}">
                <a16:creationId xmlns:a16="http://schemas.microsoft.com/office/drawing/2014/main" id="{29D11CB5-476B-C18B-3944-6652ADE28D0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A79B33F-04E6-6147-3866-6FA8F82BAA83}"/>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3429539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EA74BB0-E652-C897-EE83-47B3F05F77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3AB3AED-52F9-1587-B9AE-CA319453ED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BEDA5EC-CCAC-2FD3-ABF6-61F54B5985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B3B32B-3649-4657-9C18-313958568760}" type="datetimeFigureOut">
              <a:rPr kumimoji="1" lang="ja-JP" altLang="en-US" smtClean="0"/>
              <a:t>2024/8/26</a:t>
            </a:fld>
            <a:endParaRPr kumimoji="1" lang="ja-JP" altLang="en-US"/>
          </a:p>
        </p:txBody>
      </p:sp>
      <p:sp>
        <p:nvSpPr>
          <p:cNvPr id="5" name="フッター プレースホルダー 4">
            <a:extLst>
              <a:ext uri="{FF2B5EF4-FFF2-40B4-BE49-F238E27FC236}">
                <a16:creationId xmlns:a16="http://schemas.microsoft.com/office/drawing/2014/main" id="{1C1A7324-9172-40AB-9C41-64662B006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701E706-42E8-6E2A-121D-C569BBC86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548276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背景パターン&#10;&#10;自動的に生成された説明">
            <a:extLst>
              <a:ext uri="{FF2B5EF4-FFF2-40B4-BE49-F238E27FC236}">
                <a16:creationId xmlns:a16="http://schemas.microsoft.com/office/drawing/2014/main" id="{9B3DFE7D-5DA7-290F-B8E1-656891727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4" name="テキスト ボックス 3">
            <a:extLst>
              <a:ext uri="{FF2B5EF4-FFF2-40B4-BE49-F238E27FC236}">
                <a16:creationId xmlns:a16="http://schemas.microsoft.com/office/drawing/2014/main" id="{D3DC5F98-1572-FBF2-14F3-FE63FDD308B0}"/>
              </a:ext>
            </a:extLst>
          </p:cNvPr>
          <p:cNvSpPr txBox="1"/>
          <p:nvPr/>
        </p:nvSpPr>
        <p:spPr>
          <a:xfrm>
            <a:off x="1390357" y="945042"/>
            <a:ext cx="9411286" cy="1862048"/>
          </a:xfrm>
          <a:prstGeom prst="rect">
            <a:avLst/>
          </a:prstGeom>
          <a:noFill/>
        </p:spPr>
        <p:txBody>
          <a:bodyPr wrap="square" rtlCol="0">
            <a:spAutoFit/>
          </a:bodyPr>
          <a:lstStyle/>
          <a:p>
            <a:pPr algn="ctr"/>
            <a:r>
              <a:rPr kumimoji="1" lang="ja-JP" altLang="en-US" sz="115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食べ物クイズ　</a:t>
            </a:r>
          </a:p>
        </p:txBody>
      </p:sp>
      <p:sp>
        <p:nvSpPr>
          <p:cNvPr id="7" name="テキスト ボックス 6">
            <a:extLst>
              <a:ext uri="{FF2B5EF4-FFF2-40B4-BE49-F238E27FC236}">
                <a16:creationId xmlns:a16="http://schemas.microsoft.com/office/drawing/2014/main" id="{EAE00E61-B96A-6BA5-BEF9-90425178C530}"/>
              </a:ext>
            </a:extLst>
          </p:cNvPr>
          <p:cNvSpPr txBox="1"/>
          <p:nvPr/>
        </p:nvSpPr>
        <p:spPr>
          <a:xfrm>
            <a:off x="5822867" y="3281470"/>
            <a:ext cx="5852159" cy="769441"/>
          </a:xfrm>
          <a:prstGeom prst="rect">
            <a:avLst/>
          </a:prstGeom>
          <a:noFill/>
        </p:spPr>
        <p:txBody>
          <a:bodyPr wrap="square" rtlCol="0">
            <a:spAutoFit/>
          </a:bodyPr>
          <a:lstStyle/>
          <a:p>
            <a:pPr algn="ctr"/>
            <a:r>
              <a:rPr lang="ja-JP" altLang="en-US"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～お米編～（全９問）</a:t>
            </a:r>
            <a:r>
              <a:rPr kumimoji="1" lang="ja-JP" altLang="en-US"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　</a:t>
            </a:r>
          </a:p>
        </p:txBody>
      </p:sp>
      <p:pic>
        <p:nvPicPr>
          <p:cNvPr id="3" name="図 2" descr="抽象, 挿絵 が含まれている画像&#10;&#10;自動的に生成された説明">
            <a:extLst>
              <a:ext uri="{FF2B5EF4-FFF2-40B4-BE49-F238E27FC236}">
                <a16:creationId xmlns:a16="http://schemas.microsoft.com/office/drawing/2014/main" id="{5BA05DB4-2C8C-7C85-67D8-599700089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4568" y="2921329"/>
            <a:ext cx="2255725" cy="3127285"/>
          </a:xfrm>
          <a:prstGeom prst="rect">
            <a:avLst/>
          </a:prstGeom>
        </p:spPr>
      </p:pic>
    </p:spTree>
    <p:extLst>
      <p:ext uri="{BB962C8B-B14F-4D97-AF65-F5344CB8AC3E}">
        <p14:creationId xmlns:p14="http://schemas.microsoft.com/office/powerpoint/2010/main" val="2917086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C807A-1F2E-1F62-F616-EA0A0015B4FD}"/>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AB518382-12AC-8942-9C66-6D06C665E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BD5B1ADB-9172-25C1-C07B-C008041B9126}"/>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第５問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EAB79E67-0E31-6F5B-649A-2DF559530A8D}"/>
              </a:ext>
            </a:extLst>
          </p:cNvPr>
          <p:cNvSpPr txBox="1"/>
          <p:nvPr/>
        </p:nvSpPr>
        <p:spPr>
          <a:xfrm>
            <a:off x="700325" y="1450728"/>
            <a:ext cx="11347938" cy="1384995"/>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米の売り場では、新米のシールが、貼られていますね。</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ところで、「新米」とよばれるには、</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日本では決まりがあります。どんな決まりがあるのでしょうか</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
        <p:nvSpPr>
          <p:cNvPr id="6" name="テキスト ボックス 5">
            <a:extLst>
              <a:ext uri="{FF2B5EF4-FFF2-40B4-BE49-F238E27FC236}">
                <a16:creationId xmlns:a16="http://schemas.microsoft.com/office/drawing/2014/main" id="{A67021BC-033E-E8AB-BEE6-147A667C61B1}"/>
              </a:ext>
            </a:extLst>
          </p:cNvPr>
          <p:cNvSpPr txBox="1"/>
          <p:nvPr/>
        </p:nvSpPr>
        <p:spPr>
          <a:xfrm>
            <a:off x="852725" y="3429000"/>
            <a:ext cx="11043139" cy="2246769"/>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①収穫した後、ひと月以内に精米され、袋 につめられたもの。</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②収穫した後、</a:t>
            </a:r>
            <a:r>
              <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2</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か月以内に精米され、袋 につめられたもの。</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③収穫した年の</a:t>
            </a:r>
            <a:r>
              <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12</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月</a:t>
            </a:r>
            <a:r>
              <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31</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日までに精米され、袋につめられたもの。</a:t>
            </a:r>
            <a:endPar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9218" name="Picture 2" descr="新米のイラスト">
            <a:extLst>
              <a:ext uri="{FF2B5EF4-FFF2-40B4-BE49-F238E27FC236}">
                <a16:creationId xmlns:a16="http://schemas.microsoft.com/office/drawing/2014/main" id="{AAF2C29D-5ED8-6E35-C551-223A86693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6145" y="217922"/>
            <a:ext cx="2108053" cy="2108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877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520D8-45B3-99AC-3E4A-20A153A3062D}"/>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E8470B12-D397-8DCC-B029-92198A034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A0B73757-5D7B-CF92-D093-E40BC94DA767}"/>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233072D1-5778-2EC5-6187-9A6F8640315A}"/>
              </a:ext>
            </a:extLst>
          </p:cNvPr>
          <p:cNvSpPr txBox="1"/>
          <p:nvPr/>
        </p:nvSpPr>
        <p:spPr>
          <a:xfrm>
            <a:off x="466578" y="1872784"/>
            <a:ext cx="11258842" cy="2699216"/>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沖縄などでは、</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6</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月下旬から</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7</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月に新米が出回ります。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米の収穫は日本列島を北上します。東北や北海道で米が収穫されるのは</a:t>
            </a:r>
            <a:r>
              <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10</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月です。実りの秋に日本全国の新米をいただくことができます。農家の方々への感謝の気持ちを忘れないようにして、</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おいしくいただきましょう。</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242" name="Picture 2" descr="米農家のイラスト（農業）">
            <a:extLst>
              <a:ext uri="{FF2B5EF4-FFF2-40B4-BE49-F238E27FC236}">
                <a16:creationId xmlns:a16="http://schemas.microsoft.com/office/drawing/2014/main" id="{58C0538C-9CF1-C807-93CC-67F66613E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7619" y="3693472"/>
            <a:ext cx="2492123" cy="2348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106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94554-F346-422E-06FE-01B1C061EF7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6CD1633B-60C4-5C1C-1626-FC8A6B049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AF6B7447-0E44-459C-2D87-5EC062AE5BFC}"/>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第６問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89D7F855-3B48-23C3-4895-4EE14FD68EC9}"/>
              </a:ext>
            </a:extLst>
          </p:cNvPr>
          <p:cNvSpPr txBox="1"/>
          <p:nvPr/>
        </p:nvSpPr>
        <p:spPr>
          <a:xfrm>
            <a:off x="634997" y="1329443"/>
            <a:ext cx="10921999" cy="1077218"/>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お米をはかる単位を「合」といいますが、「</a:t>
            </a:r>
            <a:r>
              <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a:t>
            </a: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合」とはどのくらいの量でしょうか？</a:t>
            </a:r>
          </a:p>
        </p:txBody>
      </p:sp>
      <p:sp>
        <p:nvSpPr>
          <p:cNvPr id="6" name="テキスト ボックス 5">
            <a:extLst>
              <a:ext uri="{FF2B5EF4-FFF2-40B4-BE49-F238E27FC236}">
                <a16:creationId xmlns:a16="http://schemas.microsoft.com/office/drawing/2014/main" id="{C4574B7B-24C6-1771-E9CA-0D10FABA9515}"/>
              </a:ext>
            </a:extLst>
          </p:cNvPr>
          <p:cNvSpPr txBox="1"/>
          <p:nvPr/>
        </p:nvSpPr>
        <p:spPr>
          <a:xfrm>
            <a:off x="3845857" y="2798757"/>
            <a:ext cx="4807814" cy="2862322"/>
          </a:xfrm>
          <a:prstGeom prst="rect">
            <a:avLst/>
          </a:prstGeom>
          <a:noFill/>
        </p:spPr>
        <p:txBody>
          <a:bodyPr wrap="square" rtlCol="0">
            <a:spAutoFit/>
          </a:bodyPr>
          <a:lstStyle/>
          <a:p>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kumimoji="1"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180</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ｍｌ</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a:t>
            </a:r>
            <a:r>
              <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200</a:t>
            </a: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ｍｌ</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a:t>
            </a:r>
            <a:r>
              <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1000</a:t>
            </a: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ｍｌ</a:t>
            </a:r>
            <a:endPar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2611007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88F28-DADE-0E99-6CF5-4BDCBC56143E}"/>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551EC4DA-1684-8D94-A849-0F2E208E3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E04F552C-43DE-4D07-FF3A-E81C090F139B}"/>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①　</a:t>
            </a:r>
          </a:p>
        </p:txBody>
      </p:sp>
      <p:sp>
        <p:nvSpPr>
          <p:cNvPr id="11" name="テキスト ボックス 10">
            <a:extLst>
              <a:ext uri="{FF2B5EF4-FFF2-40B4-BE49-F238E27FC236}">
                <a16:creationId xmlns:a16="http://schemas.microsoft.com/office/drawing/2014/main" id="{09720048-6307-878A-7B35-13A04B245F52}"/>
              </a:ext>
            </a:extLst>
          </p:cNvPr>
          <p:cNvSpPr txBox="1"/>
          <p:nvPr/>
        </p:nvSpPr>
        <p:spPr>
          <a:xfrm>
            <a:off x="567396" y="1608913"/>
            <a:ext cx="11057206" cy="2736097"/>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「合」はお米やお酒をはかるのに昔から使われていた単位です。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炊飯器についている計量カップは</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合</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180ml</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になっていて、このカップでお米をはかれば内がまの目盛に合わせて水を入れると上手に炊けます。</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料理でよく使う普通の計量カップは</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200ml</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です。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1479898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94554-F346-422E-06FE-01B1C061EF7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6CD1633B-60C4-5C1C-1626-FC8A6B049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AF6B7447-0E44-459C-2D87-5EC062AE5BFC}"/>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第７問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89D7F855-3B48-23C3-4895-4EE14FD68EC9}"/>
              </a:ext>
            </a:extLst>
          </p:cNvPr>
          <p:cNvSpPr txBox="1"/>
          <p:nvPr/>
        </p:nvSpPr>
        <p:spPr>
          <a:xfrm>
            <a:off x="634997" y="1329443"/>
            <a:ext cx="10921999" cy="1384995"/>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お弁当には欠かせないおにぎり。</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実はおにぎり</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は、昔から鬼がきらいな食べ物</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だと言われています。それはどうしてでしょう？</a:t>
            </a:r>
          </a:p>
        </p:txBody>
      </p:sp>
      <p:sp>
        <p:nvSpPr>
          <p:cNvPr id="6" name="テキスト ボックス 5">
            <a:extLst>
              <a:ext uri="{FF2B5EF4-FFF2-40B4-BE49-F238E27FC236}">
                <a16:creationId xmlns:a16="http://schemas.microsoft.com/office/drawing/2014/main" id="{C4574B7B-24C6-1771-E9CA-0D10FABA9515}"/>
              </a:ext>
            </a:extLst>
          </p:cNvPr>
          <p:cNvSpPr txBox="1"/>
          <p:nvPr/>
        </p:nvSpPr>
        <p:spPr>
          <a:xfrm>
            <a:off x="634997" y="3427930"/>
            <a:ext cx="10506615" cy="2246769"/>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鬼は、おにぎりの中にはいっている梅干しがきらいだから</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②おにぎりという名前は、鬼を切るという意味だから</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③鬼は、肉しか食べないので、ごはんがきらいだから</a:t>
            </a:r>
            <a:endPar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3074" name="Picture 2" descr="おにぎり｜商用可フリー画像・背景透過">
            <a:extLst>
              <a:ext uri="{FF2B5EF4-FFF2-40B4-BE49-F238E27FC236}">
                <a16:creationId xmlns:a16="http://schemas.microsoft.com/office/drawing/2014/main" id="{142B4D02-E5CD-D83E-ED00-37CE509E0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975" y="522281"/>
            <a:ext cx="1585447" cy="152372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泣いた赤鬼のイラスト">
            <a:extLst>
              <a:ext uri="{FF2B5EF4-FFF2-40B4-BE49-F238E27FC236}">
                <a16:creationId xmlns:a16="http://schemas.microsoft.com/office/drawing/2014/main" id="{3A30327F-191A-166E-C97A-225BCF1688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7048"/>
          <a:stretch/>
        </p:blipFill>
        <p:spPr bwMode="auto">
          <a:xfrm>
            <a:off x="8413739" y="845713"/>
            <a:ext cx="1446812" cy="2056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725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88F28-DADE-0E99-6CF5-4BDCBC56143E}"/>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551EC4DA-1684-8D94-A849-0F2E208E3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E04F552C-43DE-4D07-FF3A-E81C090F139B}"/>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②　</a:t>
            </a:r>
          </a:p>
        </p:txBody>
      </p:sp>
      <p:sp>
        <p:nvSpPr>
          <p:cNvPr id="11" name="テキスト ボックス 10">
            <a:extLst>
              <a:ext uri="{FF2B5EF4-FFF2-40B4-BE49-F238E27FC236}">
                <a16:creationId xmlns:a16="http://schemas.microsoft.com/office/drawing/2014/main" id="{09720048-6307-878A-7B35-13A04B245F52}"/>
              </a:ext>
            </a:extLst>
          </p:cNvPr>
          <p:cNvSpPr txBox="1"/>
          <p:nvPr/>
        </p:nvSpPr>
        <p:spPr>
          <a:xfrm>
            <a:off x="567396" y="1610820"/>
            <a:ext cx="11057206" cy="4227272"/>
          </a:xfrm>
          <a:prstGeom prst="rect">
            <a:avLst/>
          </a:prstGeom>
          <a:noFill/>
        </p:spPr>
        <p:txBody>
          <a:bodyPr wrap="square" rtlCol="0">
            <a:noAutofit/>
          </a:bodyPr>
          <a:lstStyle/>
          <a:p>
            <a:pPr>
              <a:lnSpc>
                <a:spcPts val="4000"/>
              </a:lnSpc>
            </a:pP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おにぎりと言う名前は、鬼を切ると言う意味だからです。</a:t>
            </a:r>
            <a:endParaRPr kumimoji="1"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にぎりのことを「おむすび」と言いますが、ごはんをむすぶと、米が持つエネルギーが強くなり、体の中で大きな力にかわると昔から信じられていました。「おむすび」と言う意味は、宇宙や自然のエネルギーを結んだものであると言われます。そんな大きなエネルギーが鬼をやっつけるのでしょう。</a:t>
            </a:r>
            <a:endParaRPr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ごはんはゆっくりと消化吸収されるので、一度お腹に入ると、なかなかお腹がすきません。お腹がとてもすいたときには「おやつ」に「おむすび」を食べてみるのはどうかな？元気が出てきますよ。</a:t>
            </a:r>
            <a:endParaRPr kumimoji="1"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2750690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8DD4B-A05A-7E60-9187-D0F9D47CB22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BAC64EAB-5C62-EE0E-1BF3-CECB6A67F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127" y="0"/>
            <a:ext cx="12712504" cy="6961543"/>
          </a:xfrm>
          <a:prstGeom prst="rect">
            <a:avLst/>
          </a:prstGeom>
        </p:spPr>
      </p:pic>
      <p:sp>
        <p:nvSpPr>
          <p:cNvPr id="2" name="テキスト ボックス 1">
            <a:extLst>
              <a:ext uri="{FF2B5EF4-FFF2-40B4-BE49-F238E27FC236}">
                <a16:creationId xmlns:a16="http://schemas.microsoft.com/office/drawing/2014/main" id="{656FF645-A591-1D9F-B17D-EC0FC12AE816}"/>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第４問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ACFA7C0C-028D-6E4B-181A-55ED743A9383}"/>
              </a:ext>
            </a:extLst>
          </p:cNvPr>
          <p:cNvSpPr txBox="1"/>
          <p:nvPr/>
        </p:nvSpPr>
        <p:spPr>
          <a:xfrm>
            <a:off x="485335" y="1202984"/>
            <a:ext cx="11221329" cy="1815882"/>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お米を食べているのは日本人だけではありません。とてもたくさんの国で食べられています。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そして、お米からはいろんなものを作ることができます。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さて、次のうち、お米から作ることができるものはどれでしょうか？</a:t>
            </a:r>
          </a:p>
        </p:txBody>
      </p:sp>
      <p:sp>
        <p:nvSpPr>
          <p:cNvPr id="6" name="テキスト ボックス 5">
            <a:extLst>
              <a:ext uri="{FF2B5EF4-FFF2-40B4-BE49-F238E27FC236}">
                <a16:creationId xmlns:a16="http://schemas.microsoft.com/office/drawing/2014/main" id="{6CC2B24F-3490-0FA4-2BF1-D3C9D8BE4F77}"/>
              </a:ext>
            </a:extLst>
          </p:cNvPr>
          <p:cNvSpPr txBox="1"/>
          <p:nvPr/>
        </p:nvSpPr>
        <p:spPr>
          <a:xfrm>
            <a:off x="1059765" y="3192804"/>
            <a:ext cx="10319435" cy="646331"/>
          </a:xfrm>
          <a:prstGeom prst="rect">
            <a:avLst/>
          </a:prstGeom>
          <a:noFill/>
        </p:spPr>
        <p:txBody>
          <a:bodyPr wrap="square" rtlCol="0">
            <a:spAutoFit/>
          </a:bodyPr>
          <a:lstStyle/>
          <a:p>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めん</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ヨーグルト　</a:t>
            </a: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③とうふ</a:t>
            </a:r>
            <a:endPar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5122" name="Picture 2" descr="ビーフン｜商用可フリー画像・背景透過">
            <a:extLst>
              <a:ext uri="{FF2B5EF4-FFF2-40B4-BE49-F238E27FC236}">
                <a16:creationId xmlns:a16="http://schemas.microsoft.com/office/drawing/2014/main" id="{B804D2ED-1C60-2DD2-AE5E-821D39965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44879">
            <a:off x="1742033" y="3917174"/>
            <a:ext cx="1251342" cy="210424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木綿豆腐｜商用可フリー画像・背景透過">
            <a:extLst>
              <a:ext uri="{FF2B5EF4-FFF2-40B4-BE49-F238E27FC236}">
                <a16:creationId xmlns:a16="http://schemas.microsoft.com/office/drawing/2014/main" id="{C4B47498-F5B7-F8A6-F165-AB5C7B6883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120" y="4100250"/>
            <a:ext cx="1807708" cy="202838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ヨーグルト｜商用可フリー画像・背景透過">
            <a:extLst>
              <a:ext uri="{FF2B5EF4-FFF2-40B4-BE49-F238E27FC236}">
                <a16:creationId xmlns:a16="http://schemas.microsoft.com/office/drawing/2014/main" id="{57D185D7-312A-5DA8-F8FD-DBFED7784A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5939" y="3919794"/>
            <a:ext cx="2167085" cy="2140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524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FD1B6-4AA8-9244-4E99-7D89476ED179}"/>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5B46B542-048B-A182-8912-1448A3AFA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770DC86A-05A2-323D-9C11-3D0F9183037D}"/>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①　</a:t>
            </a:r>
          </a:p>
        </p:txBody>
      </p:sp>
      <p:sp>
        <p:nvSpPr>
          <p:cNvPr id="11" name="テキスト ボックス 10">
            <a:extLst>
              <a:ext uri="{FF2B5EF4-FFF2-40B4-BE49-F238E27FC236}">
                <a16:creationId xmlns:a16="http://schemas.microsoft.com/office/drawing/2014/main" id="{BDD3015F-C632-9E49-3BF4-5082B4244CB2}"/>
              </a:ext>
            </a:extLst>
          </p:cNvPr>
          <p:cNvSpPr txBox="1"/>
          <p:nvPr/>
        </p:nvSpPr>
        <p:spPr>
          <a:xfrm>
            <a:off x="567396" y="1581365"/>
            <a:ext cx="11057206" cy="2709282"/>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お米から麺を作っている国はアジアにたくさんあります。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たとえばベトナムに「フォー」、台湾に「ビーフン」という麺があります。これらのアジア近隣の国はお米をごはんとしても食べられています。</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麺のほかにどんなものが作られるか考えてみましょう。</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4098" name="Picture 2" descr="フォー｜商用可フリー画像・背景透過">
            <a:extLst>
              <a:ext uri="{FF2B5EF4-FFF2-40B4-BE49-F238E27FC236}">
                <a16:creationId xmlns:a16="http://schemas.microsoft.com/office/drawing/2014/main" id="{F4F05331-74A3-032B-C2CA-76192FD9B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6189" y="4268408"/>
            <a:ext cx="2099372" cy="15553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ビーフン｜商用可フリー画像・背景透過">
            <a:extLst>
              <a:ext uri="{FF2B5EF4-FFF2-40B4-BE49-F238E27FC236}">
                <a16:creationId xmlns:a16="http://schemas.microsoft.com/office/drawing/2014/main" id="{8C3AB8DD-B01D-570F-734A-FDBA7418A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2032" y="4197669"/>
            <a:ext cx="2224643" cy="160201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24C93B5E-168D-0EBB-4E5C-2C829523BD23}"/>
              </a:ext>
            </a:extLst>
          </p:cNvPr>
          <p:cNvSpPr txBox="1"/>
          <p:nvPr/>
        </p:nvSpPr>
        <p:spPr>
          <a:xfrm>
            <a:off x="3079179" y="5823765"/>
            <a:ext cx="2358206" cy="369332"/>
          </a:xfrm>
          <a:prstGeom prst="rect">
            <a:avLst/>
          </a:prstGeom>
          <a:noFill/>
        </p:spPr>
        <p:txBody>
          <a:bodyPr wrap="square">
            <a:spAutoFit/>
          </a:bodyPr>
          <a:lstStyle/>
          <a:p>
            <a:r>
              <a:rPr kumimoji="1" lang="ja-JP" altLang="en-US" sz="1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ベトナム「フォー」</a:t>
            </a:r>
            <a:endParaRPr lang="ja-JP" altLang="en-US" dirty="0"/>
          </a:p>
        </p:txBody>
      </p:sp>
      <p:sp>
        <p:nvSpPr>
          <p:cNvPr id="5" name="テキスト ボックス 4">
            <a:extLst>
              <a:ext uri="{FF2B5EF4-FFF2-40B4-BE49-F238E27FC236}">
                <a16:creationId xmlns:a16="http://schemas.microsoft.com/office/drawing/2014/main" id="{9A90ACD8-AAB2-2F66-07C1-5855E3AE5093}"/>
              </a:ext>
            </a:extLst>
          </p:cNvPr>
          <p:cNvSpPr txBox="1"/>
          <p:nvPr/>
        </p:nvSpPr>
        <p:spPr>
          <a:xfrm>
            <a:off x="6822721" y="5823765"/>
            <a:ext cx="2358206" cy="369332"/>
          </a:xfrm>
          <a:prstGeom prst="rect">
            <a:avLst/>
          </a:prstGeom>
          <a:noFill/>
        </p:spPr>
        <p:txBody>
          <a:bodyPr wrap="square">
            <a:spAutoFit/>
          </a:bodyPr>
          <a:lstStyle/>
          <a:p>
            <a:r>
              <a:rPr lang="ja-JP" altLang="en-US"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台湾</a:t>
            </a:r>
            <a:r>
              <a:rPr kumimoji="1" lang="ja-JP" altLang="en-US" sz="1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「ビーフン」</a:t>
            </a:r>
            <a:endParaRPr lang="ja-JP" altLang="en-US" dirty="0"/>
          </a:p>
        </p:txBody>
      </p:sp>
    </p:spTree>
    <p:extLst>
      <p:ext uri="{BB962C8B-B14F-4D97-AF65-F5344CB8AC3E}">
        <p14:creationId xmlns:p14="http://schemas.microsoft.com/office/powerpoint/2010/main" val="777734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92227-9C4A-B509-8DCA-09A4ADE6A97C}"/>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BD09996D-02BD-7482-1D7D-128CD5CB5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B4482CB4-AF22-1B02-649C-DAACD60342C8}"/>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第７問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56E6F7D3-E984-2CE6-8A47-13A9B6102717}"/>
              </a:ext>
            </a:extLst>
          </p:cNvPr>
          <p:cNvSpPr txBox="1"/>
          <p:nvPr/>
        </p:nvSpPr>
        <p:spPr>
          <a:xfrm>
            <a:off x="552659" y="1543216"/>
            <a:ext cx="11347938" cy="3108543"/>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日本では普段食べるお米</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うるち米）ではない</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餅（もち）</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米を使用して、もちを作ります。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古来より、とても大切なものや、良いものを、神様にお供えする</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習慣があります。</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もちも、その年の神様へのお供え物として、お正月の前に用意します。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さて、おもちの生産量が日本１位は、新潟県ですが、</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もち米の生産量が多いのはどこでしょう？</a:t>
            </a:r>
          </a:p>
        </p:txBody>
      </p:sp>
      <p:sp>
        <p:nvSpPr>
          <p:cNvPr id="6" name="テキスト ボックス 5">
            <a:extLst>
              <a:ext uri="{FF2B5EF4-FFF2-40B4-BE49-F238E27FC236}">
                <a16:creationId xmlns:a16="http://schemas.microsoft.com/office/drawing/2014/main" id="{E0703B91-3CC3-ADE1-AD48-9FA84636612D}"/>
              </a:ext>
            </a:extLst>
          </p:cNvPr>
          <p:cNvSpPr txBox="1"/>
          <p:nvPr/>
        </p:nvSpPr>
        <p:spPr>
          <a:xfrm>
            <a:off x="0" y="5026363"/>
            <a:ext cx="9897627" cy="584775"/>
          </a:xfrm>
          <a:prstGeom prst="rect">
            <a:avLst/>
          </a:prstGeom>
          <a:noFill/>
        </p:spPr>
        <p:txBody>
          <a:bodyPr wrap="square" rtlCol="0">
            <a:spAutoFit/>
          </a:bodyPr>
          <a:lstStyle/>
          <a:p>
            <a:pPr algn="ct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①北海道　　　　</a:t>
            </a:r>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②佐賀県　　　　③新潟県</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1266" name="Picture 2" descr="もち米｜商用可フリー画像・背景透過">
            <a:extLst>
              <a:ext uri="{FF2B5EF4-FFF2-40B4-BE49-F238E27FC236}">
                <a16:creationId xmlns:a16="http://schemas.microsoft.com/office/drawing/2014/main" id="{A9035C82-C147-DF91-4FEA-72006EDC3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1157" y="611468"/>
            <a:ext cx="1692939" cy="168831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8E57135C-58BD-EFE1-8B71-68EF13B7FA14}"/>
              </a:ext>
            </a:extLst>
          </p:cNvPr>
          <p:cNvSpPr txBox="1"/>
          <p:nvPr/>
        </p:nvSpPr>
        <p:spPr>
          <a:xfrm>
            <a:off x="9423504" y="242136"/>
            <a:ext cx="1513115" cy="369332"/>
          </a:xfrm>
          <a:prstGeom prst="rect">
            <a:avLst/>
          </a:prstGeom>
          <a:noFill/>
        </p:spPr>
        <p:txBody>
          <a:bodyPr wrap="square">
            <a:spAutoFit/>
          </a:bodyPr>
          <a:lstStyle/>
          <a:p>
            <a:r>
              <a:rPr lang="ja-JP" altLang="en-US" sz="1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もち</a:t>
            </a:r>
            <a:r>
              <a:rPr kumimoji="1" lang="ja-JP" altLang="en-US" sz="1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米</a:t>
            </a:r>
            <a:endParaRPr lang="ja-JP" altLang="en-US" dirty="0"/>
          </a:p>
        </p:txBody>
      </p:sp>
    </p:spTree>
    <p:extLst>
      <p:ext uri="{BB962C8B-B14F-4D97-AF65-F5344CB8AC3E}">
        <p14:creationId xmlns:p14="http://schemas.microsoft.com/office/powerpoint/2010/main" val="2185320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4B7B5-50E7-5F1C-BC0E-F692A8E911B9}"/>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B1259DF9-62FE-ABFF-F59A-77B5D8CA3B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F6FD3A1C-5972-5F35-D59B-6C161D67C383}"/>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a:t>
            </a:r>
            <a:r>
              <a:rPr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11" name="テキスト ボックス 10">
            <a:extLst>
              <a:ext uri="{FF2B5EF4-FFF2-40B4-BE49-F238E27FC236}">
                <a16:creationId xmlns:a16="http://schemas.microsoft.com/office/drawing/2014/main" id="{05598A0C-F235-54E8-EFB9-900EE9B3ED2D}"/>
              </a:ext>
            </a:extLst>
          </p:cNvPr>
          <p:cNvSpPr txBox="1"/>
          <p:nvPr/>
        </p:nvSpPr>
        <p:spPr>
          <a:xfrm>
            <a:off x="365760" y="1914987"/>
            <a:ext cx="11258842" cy="1208041"/>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もち米は、おもち以外にもおこわや、お赤飯などにも使用されます。</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26" name="Picture 2">
            <a:extLst>
              <a:ext uri="{FF2B5EF4-FFF2-40B4-BE49-F238E27FC236}">
                <a16:creationId xmlns:a16="http://schemas.microsoft.com/office/drawing/2014/main" id="{8B6AEBC1-D1DA-A335-A51E-929CA1976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945" y="3404784"/>
            <a:ext cx="2243137" cy="25288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62CA75D-00B4-CB47-A47A-C6345E3F81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8919" y="3453214"/>
            <a:ext cx="2480457" cy="2480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817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518B80C6-B512-20AA-A6C9-C0A3DEEF6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D1CCEB00-0E2F-ED41-8C49-36CCF0BD896F}"/>
              </a:ext>
            </a:extLst>
          </p:cNvPr>
          <p:cNvSpPr txBox="1"/>
          <p:nvPr/>
        </p:nvSpPr>
        <p:spPr>
          <a:xfrm>
            <a:off x="576388" y="377339"/>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第１問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060D7697-F9CE-2805-6766-74A0E33726FC}"/>
              </a:ext>
            </a:extLst>
          </p:cNvPr>
          <p:cNvSpPr txBox="1"/>
          <p:nvPr/>
        </p:nvSpPr>
        <p:spPr>
          <a:xfrm>
            <a:off x="483967" y="1413466"/>
            <a:ext cx="11224066" cy="1384995"/>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お米を作るにはたくさんの水が必要です。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１</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kg</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のお米</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をとる稲を育てる</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のに、どれ位の水が必要でしょうか？</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（お茶碗約</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16</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杯分のごはん　</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お茶碗</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杯</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150g</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で計算）</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
        <p:nvSpPr>
          <p:cNvPr id="5" name="テキスト ボックス 4">
            <a:extLst>
              <a:ext uri="{FF2B5EF4-FFF2-40B4-BE49-F238E27FC236}">
                <a16:creationId xmlns:a16="http://schemas.microsoft.com/office/drawing/2014/main" id="{BA8B99A9-26F3-8478-0EC0-3F429E596657}"/>
              </a:ext>
            </a:extLst>
          </p:cNvPr>
          <p:cNvSpPr txBox="1"/>
          <p:nvPr/>
        </p:nvSpPr>
        <p:spPr>
          <a:xfrm>
            <a:off x="576388" y="3238678"/>
            <a:ext cx="9481668"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①バケツ１杯（約１５リットル）</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②ドラム缶１杯（約２００リットル）</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③タンクローリー１台（約５０００リットル）</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30" name="Picture 6" descr="米農家のイラスト（農業）">
            <a:extLst>
              <a:ext uri="{FF2B5EF4-FFF2-40B4-BE49-F238E27FC236}">
                <a16:creationId xmlns:a16="http://schemas.microsoft.com/office/drawing/2014/main" id="{E78BD849-CF44-E0C3-C92F-A0F0454F6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6745" y="308881"/>
            <a:ext cx="1663535" cy="15678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390761B-6107-6738-04F1-7CB4081AAD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0439" y="3061467"/>
            <a:ext cx="895439" cy="9087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ドラム缶風呂のイラスト">
            <a:extLst>
              <a:ext uri="{FF2B5EF4-FFF2-40B4-BE49-F238E27FC236}">
                <a16:creationId xmlns:a16="http://schemas.microsoft.com/office/drawing/2014/main" id="{2B1BB285-F948-7954-8BD1-DFFF12600E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7320"/>
          <a:stretch/>
        </p:blipFill>
        <p:spPr bwMode="auto">
          <a:xfrm>
            <a:off x="7675878" y="3973168"/>
            <a:ext cx="1126109" cy="10403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タンクローリーのイラスト">
            <a:extLst>
              <a:ext uri="{FF2B5EF4-FFF2-40B4-BE49-F238E27FC236}">
                <a16:creationId xmlns:a16="http://schemas.microsoft.com/office/drawing/2014/main" id="{E7610CDD-F79A-14C5-5BE5-C4262E656D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5801" y="5013469"/>
            <a:ext cx="1968957" cy="1207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210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15B6DD83-DC48-8A22-97B3-1CFA2AC4A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6EC71543-EFD5-F383-2CFB-1A7642A42A9F}"/>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FA3B974D-F949-D7CD-5C69-55AD89062F2D}"/>
              </a:ext>
            </a:extLst>
          </p:cNvPr>
          <p:cNvSpPr txBox="1"/>
          <p:nvPr/>
        </p:nvSpPr>
        <p:spPr>
          <a:xfrm>
            <a:off x="567396" y="1565920"/>
            <a:ext cx="11057206" cy="2383569"/>
          </a:xfrm>
          <a:prstGeom prst="rect">
            <a:avLst/>
          </a:prstGeom>
          <a:noFill/>
        </p:spPr>
        <p:txBody>
          <a:bodyPr wrap="square" rtlCol="0">
            <a:noAutofit/>
          </a:bodyPr>
          <a:lstStyle/>
          <a:p>
            <a:pPr>
              <a:lnSpc>
                <a:spcPts val="4000"/>
              </a:lnSpc>
            </a:pP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お米のことを「水稲（すいとう」と呼んだりします。</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１日に食べるお米を２００</a:t>
            </a:r>
            <a:r>
              <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g</a:t>
            </a: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とした場合、お風呂５杯分（約１０００リットル）の水が必要で、１</a:t>
            </a:r>
            <a:r>
              <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kg</a:t>
            </a: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のお米を作るには約５０００リットルの水が必要になります。</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 name="Picture 12" descr="タンクローリーのイラスト">
            <a:extLst>
              <a:ext uri="{FF2B5EF4-FFF2-40B4-BE49-F238E27FC236}">
                <a16:creationId xmlns:a16="http://schemas.microsoft.com/office/drawing/2014/main" id="{787A4DC2-3759-6CDC-2FF2-67F508B46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900" y="3965714"/>
            <a:ext cx="3664891" cy="2247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たんぼのイラスト">
            <a:extLst>
              <a:ext uri="{FF2B5EF4-FFF2-40B4-BE49-F238E27FC236}">
                <a16:creationId xmlns:a16="http://schemas.microsoft.com/office/drawing/2014/main" id="{EB882BE0-8176-D4FA-1E7C-7C33F48280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796"/>
          <a:stretch/>
        </p:blipFill>
        <p:spPr bwMode="auto">
          <a:xfrm>
            <a:off x="6088518" y="3829946"/>
            <a:ext cx="3707983" cy="238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258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75ED2-C267-A48A-B941-745C06020986}"/>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26AF236D-E3AF-EAE1-042F-BAF313C54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74986DB6-B87C-968C-8153-DEF0ACF1F06E}"/>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第２問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7937A3B3-BABE-DFD3-1590-53A041FF4AF6}"/>
              </a:ext>
            </a:extLst>
          </p:cNvPr>
          <p:cNvSpPr txBox="1"/>
          <p:nvPr/>
        </p:nvSpPr>
        <p:spPr>
          <a:xfrm>
            <a:off x="422030" y="1337751"/>
            <a:ext cx="11347938" cy="1569660"/>
          </a:xfrm>
          <a:prstGeom prst="rect">
            <a:avLst/>
          </a:prstGeom>
          <a:noFill/>
        </p:spPr>
        <p:txBody>
          <a:bodyPr wrap="square" rtlCol="0">
            <a:spAutoFit/>
          </a:bodyPr>
          <a:lstStyle/>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a:t>
            </a: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米を収穫するまでには、たくさんの手間がかかっていますが、「米」の漢字には「○もの手間がかかる」と、ある数字が表現されています。○に入る数字は何でしょう？</a:t>
            </a:r>
          </a:p>
        </p:txBody>
      </p:sp>
      <p:sp>
        <p:nvSpPr>
          <p:cNvPr id="6" name="テキスト ボックス 5">
            <a:extLst>
              <a:ext uri="{FF2B5EF4-FFF2-40B4-BE49-F238E27FC236}">
                <a16:creationId xmlns:a16="http://schemas.microsoft.com/office/drawing/2014/main" id="{6F8A8567-052F-DF37-DB43-BDD76C26D54A}"/>
              </a:ext>
            </a:extLst>
          </p:cNvPr>
          <p:cNvSpPr txBox="1"/>
          <p:nvPr/>
        </p:nvSpPr>
        <p:spPr>
          <a:xfrm>
            <a:off x="2977356" y="3076550"/>
            <a:ext cx="4037427" cy="2862322"/>
          </a:xfrm>
          <a:prstGeom prst="rect">
            <a:avLst/>
          </a:prstGeom>
          <a:noFill/>
        </p:spPr>
        <p:txBody>
          <a:bodyPr wrap="square" rtlCol="0">
            <a:spAutoFit/>
          </a:bodyPr>
          <a:lstStyle/>
          <a:p>
            <a:pPr algn="ct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１１</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②４４</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③８８</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1549944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F4869-8F7A-7CC5-B93A-9F8983D78FB8}"/>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B39B0F60-2F6A-DA3F-4E7F-BDD06CAA5B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1C468656-4C2D-0E2D-B335-B216E308CEC3}"/>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311F9F9A-2B1E-D70D-94BC-22D27CEB48C9}"/>
              </a:ext>
            </a:extLst>
          </p:cNvPr>
          <p:cNvSpPr txBox="1"/>
          <p:nvPr/>
        </p:nvSpPr>
        <p:spPr>
          <a:xfrm>
            <a:off x="567396" y="1651776"/>
            <a:ext cx="11057206" cy="3923107"/>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「米」という字を分解すると、「八」と「十」と「八」に分けることができ、このことから、米作りには「八十八」もの手間がかかるといわれています。</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もみふり、田おこし、代かき、田植え稲刈りなど、米作りには、たくさんの人の手がかかっているという意味の数字で、お米を大切にする日本人の思いが込められているのです。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８８歳のお祝いを「米寿」というのも、このことからきています。新米は香りも良いので、よく味わって、季節の味を楽しみましょう。</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840521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EF643-4246-FB26-CC88-C0BB57A3E6A5}"/>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50D25E32-314F-094E-BFD3-0FBB666DB2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B44328AE-15EA-7CA2-5BE1-3BC7B643DA22}"/>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第３問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B0DB6B82-B594-AAF5-98E5-B57509CBD579}"/>
              </a:ext>
            </a:extLst>
          </p:cNvPr>
          <p:cNvSpPr txBox="1"/>
          <p:nvPr/>
        </p:nvSpPr>
        <p:spPr>
          <a:xfrm>
            <a:off x="422030" y="1300044"/>
            <a:ext cx="11347938" cy="1815882"/>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米作りにはたくさんの作業があり、収穫してからもいくつもの作業があります。収穫した稲穂から実をとりはずしたり、けずったりして食べやすい白いお米にします。下の画像は、それぞれの段階のお米ですが、これらを正しい順番に並べましょう。</a:t>
            </a:r>
          </a:p>
        </p:txBody>
      </p:sp>
      <p:sp>
        <p:nvSpPr>
          <p:cNvPr id="6" name="テキスト ボックス 5">
            <a:extLst>
              <a:ext uri="{FF2B5EF4-FFF2-40B4-BE49-F238E27FC236}">
                <a16:creationId xmlns:a16="http://schemas.microsoft.com/office/drawing/2014/main" id="{871FC6D0-6666-6B40-D200-7C9900E865BA}"/>
              </a:ext>
            </a:extLst>
          </p:cNvPr>
          <p:cNvSpPr txBox="1"/>
          <p:nvPr/>
        </p:nvSpPr>
        <p:spPr>
          <a:xfrm>
            <a:off x="2981178" y="3425483"/>
            <a:ext cx="6229642" cy="2554545"/>
          </a:xfrm>
          <a:prstGeom prst="rect">
            <a:avLst/>
          </a:prstGeom>
          <a:noFill/>
        </p:spPr>
        <p:txBody>
          <a:bodyPr wrap="square" rtlCol="0">
            <a:spAutoFit/>
          </a:bodyPr>
          <a:lstStyle/>
          <a:p>
            <a:pPr algn="ct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稲穂→もみ→玄米→白米</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②稲穂→玄米→もみ→白米</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a:t>
            </a: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稲穂→もみ→白米→玄米</a:t>
            </a:r>
          </a:p>
        </p:txBody>
      </p:sp>
    </p:spTree>
    <p:extLst>
      <p:ext uri="{BB962C8B-B14F-4D97-AF65-F5344CB8AC3E}">
        <p14:creationId xmlns:p14="http://schemas.microsoft.com/office/powerpoint/2010/main" val="2582597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FE553-784D-FA9D-919E-3388203BBB23}"/>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EA354D5A-3931-B1F3-1655-CC9D141A29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FE7D3006-639E-A272-5CA1-3357364CEDC8}"/>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①　</a:t>
            </a:r>
          </a:p>
        </p:txBody>
      </p:sp>
      <p:sp>
        <p:nvSpPr>
          <p:cNvPr id="11" name="テキスト ボックス 10">
            <a:extLst>
              <a:ext uri="{FF2B5EF4-FFF2-40B4-BE49-F238E27FC236}">
                <a16:creationId xmlns:a16="http://schemas.microsoft.com/office/drawing/2014/main" id="{6B4FE187-B39E-6F92-4DB1-306640551057}"/>
              </a:ext>
            </a:extLst>
          </p:cNvPr>
          <p:cNvSpPr txBox="1"/>
          <p:nvPr/>
        </p:nvSpPr>
        <p:spPr>
          <a:xfrm>
            <a:off x="365760" y="1914987"/>
            <a:ext cx="11258842" cy="1756682"/>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まず脱穀（だっこく</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して「稲穂」から「もみ」をとりはずします。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その「もみ」もみすりをしてもみ殻をとりのぞき、「玄米」にします。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最後に「玄米」精米してぬかや胚芽をとりのぞき、「白米」にします。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3074" name="Picture 2">
            <a:extLst>
              <a:ext uri="{FF2B5EF4-FFF2-40B4-BE49-F238E27FC236}">
                <a16:creationId xmlns:a16="http://schemas.microsoft.com/office/drawing/2014/main" id="{2E872F46-38BF-6CDF-9CDC-47D5E720AF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705" y="4113008"/>
            <a:ext cx="2059213" cy="18465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7EB3C6B-938D-5069-39E4-FDA3EF84F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9566" y="4025997"/>
            <a:ext cx="1939980" cy="193353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A8959135-ECCE-05CF-994E-B9444C9B4C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8195" y="4188172"/>
            <a:ext cx="1802933" cy="180293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0A207A2F-CE65-5D06-4703-FC7AF46D18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9777" y="4188172"/>
            <a:ext cx="1802933" cy="1802933"/>
          </a:xfrm>
          <a:prstGeom prst="rect">
            <a:avLst/>
          </a:prstGeom>
          <a:noFill/>
          <a:extLst>
            <a:ext uri="{909E8E84-426E-40DD-AFC4-6F175D3DCCD1}">
              <a14:hiddenFill xmlns:a14="http://schemas.microsoft.com/office/drawing/2010/main">
                <a:solidFill>
                  <a:srgbClr val="FFFFFF"/>
                </a:solidFill>
              </a14:hiddenFill>
            </a:ext>
          </a:extLst>
        </p:spPr>
      </p:pic>
      <p:sp>
        <p:nvSpPr>
          <p:cNvPr id="2" name="矢印: 右 1">
            <a:extLst>
              <a:ext uri="{FF2B5EF4-FFF2-40B4-BE49-F238E27FC236}">
                <a16:creationId xmlns:a16="http://schemas.microsoft.com/office/drawing/2014/main" id="{5DF19395-0A26-51D0-1773-1DC9AD2BDFB6}"/>
              </a:ext>
            </a:extLst>
          </p:cNvPr>
          <p:cNvSpPr/>
          <p:nvPr/>
        </p:nvSpPr>
        <p:spPr>
          <a:xfrm>
            <a:off x="3429980" y="4811151"/>
            <a:ext cx="773723" cy="633046"/>
          </a:xfrm>
          <a:prstGeom prst="rightArrow">
            <a:avLst/>
          </a:prstGeom>
          <a:solidFill>
            <a:srgbClr val="FF0000"/>
          </a:solidFill>
          <a:ln>
            <a:solidFill>
              <a:srgbClr val="F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右 3">
            <a:extLst>
              <a:ext uri="{FF2B5EF4-FFF2-40B4-BE49-F238E27FC236}">
                <a16:creationId xmlns:a16="http://schemas.microsoft.com/office/drawing/2014/main" id="{F0BE6D8D-3DBF-E370-3C99-30E806BC0E1A}"/>
              </a:ext>
            </a:extLst>
          </p:cNvPr>
          <p:cNvSpPr/>
          <p:nvPr/>
        </p:nvSpPr>
        <p:spPr>
          <a:xfrm>
            <a:off x="5874471" y="4811151"/>
            <a:ext cx="773723" cy="633046"/>
          </a:xfrm>
          <a:prstGeom prst="rightArrow">
            <a:avLst/>
          </a:prstGeom>
          <a:solidFill>
            <a:srgbClr val="FF0000"/>
          </a:solidFill>
          <a:ln>
            <a:solidFill>
              <a:srgbClr val="F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右 4">
            <a:extLst>
              <a:ext uri="{FF2B5EF4-FFF2-40B4-BE49-F238E27FC236}">
                <a16:creationId xmlns:a16="http://schemas.microsoft.com/office/drawing/2014/main" id="{30C1B1E0-0704-1834-1DDB-C1450196B48C}"/>
              </a:ext>
            </a:extLst>
          </p:cNvPr>
          <p:cNvSpPr/>
          <p:nvPr/>
        </p:nvSpPr>
        <p:spPr>
          <a:xfrm>
            <a:off x="8448591" y="4811151"/>
            <a:ext cx="773723" cy="633046"/>
          </a:xfrm>
          <a:prstGeom prst="rightArrow">
            <a:avLst/>
          </a:prstGeom>
          <a:solidFill>
            <a:srgbClr val="FF0000"/>
          </a:solidFill>
          <a:ln>
            <a:solidFill>
              <a:srgbClr val="F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66926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BE1F-E356-9CB1-D01A-D19E24C621E5}"/>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8D0C37D0-C676-BF65-7608-D61176145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34F82371-CF6C-17DC-451D-CEBC10EC9876}"/>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第４問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C23BCCD4-C04F-D1C2-2BB6-94EE60EFEE76}"/>
              </a:ext>
            </a:extLst>
          </p:cNvPr>
          <p:cNvSpPr txBox="1"/>
          <p:nvPr/>
        </p:nvSpPr>
        <p:spPr>
          <a:xfrm>
            <a:off x="634997" y="1329443"/>
            <a:ext cx="10921999" cy="1077218"/>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お茶わん一杯のごはん（１５０</a:t>
            </a:r>
            <a:r>
              <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g</a:t>
            </a: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）には、何つぶのお米が入っているでしょうか？</a:t>
            </a:r>
          </a:p>
        </p:txBody>
      </p:sp>
      <p:sp>
        <p:nvSpPr>
          <p:cNvPr id="6" name="テキスト ボックス 5">
            <a:extLst>
              <a:ext uri="{FF2B5EF4-FFF2-40B4-BE49-F238E27FC236}">
                <a16:creationId xmlns:a16="http://schemas.microsoft.com/office/drawing/2014/main" id="{6B30C422-092D-3A45-98B3-25385273E073}"/>
              </a:ext>
            </a:extLst>
          </p:cNvPr>
          <p:cNvSpPr txBox="1"/>
          <p:nvPr/>
        </p:nvSpPr>
        <p:spPr>
          <a:xfrm>
            <a:off x="2529799" y="2666235"/>
            <a:ext cx="3693158" cy="2862322"/>
          </a:xfrm>
          <a:prstGeom prst="rect">
            <a:avLst/>
          </a:prstGeom>
          <a:noFill/>
        </p:spPr>
        <p:txBody>
          <a:bodyPr wrap="square" rtlCol="0">
            <a:spAutoFit/>
          </a:bodyPr>
          <a:lstStyle/>
          <a:p>
            <a:pPr algn="ct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１３００つぶ</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②２３００つぶ</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③３３００つぶ</a:t>
            </a:r>
            <a:endPar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26" name="Picture 2" descr="ご飯のキャラクター">
            <a:extLst>
              <a:ext uri="{FF2B5EF4-FFF2-40B4-BE49-F238E27FC236}">
                <a16:creationId xmlns:a16="http://schemas.microsoft.com/office/drawing/2014/main" id="{4F055E73-4F08-49CD-6199-F22F94265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6039" y="2761407"/>
            <a:ext cx="2717481" cy="271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769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8FE2A-D995-0197-452C-D51B41428066}"/>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F3E172F3-9A47-9591-FDCD-6EC08029B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972DDA7B-C8BF-068B-2A2D-A51D00BB2CE8}"/>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E37DC20B-E469-4748-48FC-900D391DFAA2}"/>
              </a:ext>
            </a:extLst>
          </p:cNvPr>
          <p:cNvSpPr txBox="1"/>
          <p:nvPr/>
        </p:nvSpPr>
        <p:spPr>
          <a:xfrm>
            <a:off x="567396" y="1533171"/>
            <a:ext cx="11057206" cy="2162556"/>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お茶わん一杯のごはん（１５０</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g</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）は、つぶの大きさにもよりますが、およそ３３００つぶのお米が入っています。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１本の稲穂からは約７０～１００つぶのお米がとれるので、約３３～４７本の稲穂でお茶わん一杯分になります。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050" name="Picture 2">
            <a:extLst>
              <a:ext uri="{FF2B5EF4-FFF2-40B4-BE49-F238E27FC236}">
                <a16:creationId xmlns:a16="http://schemas.microsoft.com/office/drawing/2014/main" id="{7A15B6DB-87C9-B92D-7E4F-41E9C9B01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728" y="3830415"/>
            <a:ext cx="2398542" cy="23985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稲穂のイラスト02 | 無料のフリー素材 イラストエイト">
            <a:extLst>
              <a:ext uri="{FF2B5EF4-FFF2-40B4-BE49-F238E27FC236}">
                <a16:creationId xmlns:a16="http://schemas.microsoft.com/office/drawing/2014/main" id="{65CFFDD1-92AC-4F27-45BA-9F99A10ABE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0092" y="3948408"/>
            <a:ext cx="2126013" cy="2162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54249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965</TotalTime>
  <Words>1256</Words>
  <Application>Microsoft Office PowerPoint</Application>
  <PresentationFormat>ワイド画面</PresentationFormat>
  <Paragraphs>106</Paragraphs>
  <Slides>19</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19</vt:i4>
      </vt:variant>
    </vt:vector>
  </HeadingPairs>
  <TitlesOfParts>
    <vt:vector size="24" baseType="lpstr">
      <vt:lpstr>HGS創英角ﾎﾟｯﾌﾟ体</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SHOKUIKU3</dc:creator>
  <cp:lastModifiedBy>SHOKUIKU2</cp:lastModifiedBy>
  <cp:revision>37</cp:revision>
  <dcterms:created xsi:type="dcterms:W3CDTF">2024-02-13T02:30:19Z</dcterms:created>
  <dcterms:modified xsi:type="dcterms:W3CDTF">2024-08-26T08:17:15Z</dcterms:modified>
</cp:coreProperties>
</file>