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1" r:id="rId4"/>
    <p:sldId id="269" r:id="rId5"/>
    <p:sldId id="270" r:id="rId6"/>
    <p:sldId id="272" r:id="rId7"/>
    <p:sldId id="273" r:id="rId8"/>
    <p:sldId id="274" r:id="rId9"/>
    <p:sldId id="275" r:id="rId10"/>
    <p:sldId id="296" r:id="rId11"/>
    <p:sldId id="297" r:id="rId12"/>
    <p:sldId id="276" r:id="rId13"/>
    <p:sldId id="277" r:id="rId14"/>
    <p:sldId id="294" r:id="rId15"/>
    <p:sldId id="295" r:id="rId16"/>
    <p:sldId id="300" r:id="rId17"/>
    <p:sldId id="301" r:id="rId18"/>
    <p:sldId id="304" r:id="rId19"/>
    <p:sldId id="303" r:id="rId20"/>
    <p:sldId id="302" r:id="rId21"/>
    <p:sldId id="305" r:id="rId22"/>
    <p:sldId id="298" r:id="rId23"/>
    <p:sldId id="299" r:id="rId2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B70"/>
    <a:srgbClr val="FA721E"/>
    <a:srgbClr val="FF5D5D"/>
    <a:srgbClr val="F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EFCCF5-1096-DF65-4FE8-F92C424955B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AAA72EA-F41B-EB8B-D0D5-C19B1A34A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99EB720-9995-2B57-A305-B9F51FADAA2B}"/>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75209F3C-2DE3-E0DF-3C01-7CC0EFD14E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3B98E0-375E-5906-45AB-CE29500A5A2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67647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AE093-1EF8-8315-FAD4-4FF8BBFB1A4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E37675-C66D-23AA-4B69-0B73C7B1961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20CBC7-9BE6-36E9-E749-CE3BEDC2B7B8}"/>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C8D70766-808F-1DD4-66DC-D03D301102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7AF389-2CFA-5797-DE84-DB6CC0EA0AAD}"/>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176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47110FA-2943-DB6D-F7BF-6488B0FCD43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C9F36F-710E-31AF-7B0D-54F63A4E01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00F79C-ECB8-8876-7151-4CA6A4A12569}"/>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6C9E1C04-7EC4-A413-5E85-E18FE1EA5A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4A3E4A-3046-57E7-209B-AFF2E38DCC8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02321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CD7690-3D64-4CBA-C3F0-5D24E47325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7C076D-17A2-AF1C-F3BB-FE376FB71B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EBEB59-79B6-62D6-EF21-911E922ABA2D}"/>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81D0CC57-BA3A-6AB7-59F0-8CE7C26E00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3D9C6F-DD51-9AEE-C887-514C44F4C1BF}"/>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87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8F6AE-5A11-D0F2-D26D-5E1BBEF88C7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1CFDE8-CC81-38B1-1706-4AB44929C5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AE8FD12-8109-B7AA-DACC-89F1643A706D}"/>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8B5E80D6-B463-21C1-564D-FDEEFDB59D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B27558-93BB-6693-CC2D-25A82D9F8200}"/>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68459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90859-813D-C347-89DA-CE1CEDCC66A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AEDC04-EF8C-B27E-FE45-1818AE83414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9CAC13E-7FD8-B91D-8E3C-CEC5EAD1AB7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D1F7C60-A03D-C236-FD67-D076E5157794}"/>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6" name="フッター プレースホルダー 5">
            <a:extLst>
              <a:ext uri="{FF2B5EF4-FFF2-40B4-BE49-F238E27FC236}">
                <a16:creationId xmlns:a16="http://schemas.microsoft.com/office/drawing/2014/main" id="{0A177E91-E367-A6B6-256B-4746A8603F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D9ADCD-5885-7BDA-8314-CA4E7C013225}"/>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8324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7B5F4-C34E-0AC4-AB44-CA5D3DEC1CA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06CB68-E1EB-86AA-DC26-635C599C6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EF7B09F-0E32-5939-DAA5-1A5BEC96C8F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49E01BB-CF8B-26D0-F322-389EF406AF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C59F61A-3CFF-83D7-6FB8-D5CAACDDFF4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69EBE43-E12C-56E5-80BA-54E0854B5AB5}"/>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8" name="フッター プレースホルダー 7">
            <a:extLst>
              <a:ext uri="{FF2B5EF4-FFF2-40B4-BE49-F238E27FC236}">
                <a16:creationId xmlns:a16="http://schemas.microsoft.com/office/drawing/2014/main" id="{2228FFA2-8570-C363-A88F-21C3B41BDA4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65F6D07-C3A6-F1E2-D864-16513CD4680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76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E5DFCD-A53F-A24C-0F48-04E1C7BF58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2EA066B-2650-59E6-A8B8-D8579B1E3483}"/>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4" name="フッター プレースホルダー 3">
            <a:extLst>
              <a:ext uri="{FF2B5EF4-FFF2-40B4-BE49-F238E27FC236}">
                <a16:creationId xmlns:a16="http://schemas.microsoft.com/office/drawing/2014/main" id="{BE6FE625-57B4-C51A-0BE0-ABBCB1EDE13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CAF4D52-1063-AC92-BE6A-077C364B3872}"/>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420800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2C496F1-3398-0C83-533F-5E07A7D80A83}"/>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3" name="フッター プレースホルダー 2">
            <a:extLst>
              <a:ext uri="{FF2B5EF4-FFF2-40B4-BE49-F238E27FC236}">
                <a16:creationId xmlns:a16="http://schemas.microsoft.com/office/drawing/2014/main" id="{D61D3224-99AB-561F-00E2-6C66AA723D8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9765327-8CC6-2C7C-DDEE-EA2BA637773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49154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5B070-0E54-2998-A5EB-227B80BCA6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A449D3-681E-CA0A-5464-E35F99340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AC362C-216F-6C8D-4334-06F2D2821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385618-22ED-7D8A-83F8-EE9DEABDEB13}"/>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6" name="フッター プレースホルダー 5">
            <a:extLst>
              <a:ext uri="{FF2B5EF4-FFF2-40B4-BE49-F238E27FC236}">
                <a16:creationId xmlns:a16="http://schemas.microsoft.com/office/drawing/2014/main" id="{73CB4BD5-91ED-8206-C97E-E4542C71EA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52C3AC-3C13-3642-9386-8E8638B1981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11342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10F42-46E4-9498-B4CA-0A8BCA64A5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E16DD36-C8F7-7B33-F430-BBBAFD227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247F056-B037-14B7-DC8B-336A98E9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696CBD9-60F4-CEE6-DA80-88D55E1476CC}"/>
              </a:ext>
            </a:extLst>
          </p:cNvPr>
          <p:cNvSpPr>
            <a:spLocks noGrp="1"/>
          </p:cNvSpPr>
          <p:nvPr>
            <p:ph type="dt" sz="half" idx="10"/>
          </p:nvPr>
        </p:nvSpPr>
        <p:spPr/>
        <p:txBody>
          <a:bodyPr/>
          <a:lstStyle/>
          <a:p>
            <a:fld id="{D1B3B32B-3649-4657-9C18-313958568760}" type="datetimeFigureOut">
              <a:rPr kumimoji="1" lang="ja-JP" altLang="en-US" smtClean="0"/>
              <a:t>2026/1/8</a:t>
            </a:fld>
            <a:endParaRPr kumimoji="1" lang="ja-JP" altLang="en-US"/>
          </a:p>
        </p:txBody>
      </p:sp>
      <p:sp>
        <p:nvSpPr>
          <p:cNvPr id="6" name="フッター プレースホルダー 5">
            <a:extLst>
              <a:ext uri="{FF2B5EF4-FFF2-40B4-BE49-F238E27FC236}">
                <a16:creationId xmlns:a16="http://schemas.microsoft.com/office/drawing/2014/main" id="{29D11CB5-476B-C18B-3944-6652ADE28D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79B33F-04E6-6147-3866-6FA8F82BAA8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42953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EA74BB0-E652-C897-EE83-47B3F05F7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AB3AED-52F9-1587-B9AE-CA319453ED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EDA5EC-CCAC-2FD3-ABF6-61F54B598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B3B32B-3649-4657-9C18-313958568760}" type="datetimeFigureOut">
              <a:rPr kumimoji="1" lang="ja-JP" altLang="en-US" smtClean="0"/>
              <a:t>2026/1/8</a:t>
            </a:fld>
            <a:endParaRPr kumimoji="1" lang="ja-JP" altLang="en-US"/>
          </a:p>
        </p:txBody>
      </p:sp>
      <p:sp>
        <p:nvSpPr>
          <p:cNvPr id="5" name="フッター プレースホルダー 4">
            <a:extLst>
              <a:ext uri="{FF2B5EF4-FFF2-40B4-BE49-F238E27FC236}">
                <a16:creationId xmlns:a16="http://schemas.microsoft.com/office/drawing/2014/main" id="{1C1A7324-9172-40AB-9C41-64662B006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701E706-42E8-6E2A-121D-C569BBC86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548276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背景パターン&#10;&#10;自動的に生成された説明">
            <a:extLst>
              <a:ext uri="{FF2B5EF4-FFF2-40B4-BE49-F238E27FC236}">
                <a16:creationId xmlns:a16="http://schemas.microsoft.com/office/drawing/2014/main" id="{04CBD6AF-4B8A-1379-EF7D-09CDE00D2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4" name="テキスト ボックス 3">
            <a:extLst>
              <a:ext uri="{FF2B5EF4-FFF2-40B4-BE49-F238E27FC236}">
                <a16:creationId xmlns:a16="http://schemas.microsoft.com/office/drawing/2014/main" id="{D3DC5F98-1572-FBF2-14F3-FE63FDD308B0}"/>
              </a:ext>
            </a:extLst>
          </p:cNvPr>
          <p:cNvSpPr txBox="1"/>
          <p:nvPr/>
        </p:nvSpPr>
        <p:spPr>
          <a:xfrm>
            <a:off x="1390357" y="1182549"/>
            <a:ext cx="9411286" cy="1862048"/>
          </a:xfrm>
          <a:prstGeom prst="rect">
            <a:avLst/>
          </a:prstGeom>
          <a:noFill/>
        </p:spPr>
        <p:txBody>
          <a:bodyPr wrap="square" rtlCol="0">
            <a:spAutoFit/>
          </a:bodyPr>
          <a:lstStyle/>
          <a:p>
            <a:pPr algn="ctr"/>
            <a:r>
              <a:rPr kumimoji="1" lang="ja-JP" altLang="en-US" sz="115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食べ物クイズ　</a:t>
            </a:r>
          </a:p>
        </p:txBody>
      </p:sp>
      <p:sp>
        <p:nvSpPr>
          <p:cNvPr id="7" name="テキスト ボックス 6">
            <a:extLst>
              <a:ext uri="{FF2B5EF4-FFF2-40B4-BE49-F238E27FC236}">
                <a16:creationId xmlns:a16="http://schemas.microsoft.com/office/drawing/2014/main" id="{EAE00E61-B96A-6BA5-BEF9-90425178C530}"/>
              </a:ext>
            </a:extLst>
          </p:cNvPr>
          <p:cNvSpPr txBox="1"/>
          <p:nvPr/>
        </p:nvSpPr>
        <p:spPr>
          <a:xfrm>
            <a:off x="4312921" y="3481755"/>
            <a:ext cx="7879079" cy="1446550"/>
          </a:xfrm>
          <a:prstGeom prst="rect">
            <a:avLst/>
          </a:prstGeom>
          <a:noFill/>
        </p:spPr>
        <p:txBody>
          <a:bodyPr wrap="square" rtlCol="0">
            <a:spAutoFit/>
          </a:bodyPr>
          <a:lstStyle/>
          <a:p>
            <a:pPr algn="ct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～正月編～</a:t>
            </a:r>
            <a:endParaRPr lang="en-US" altLang="ja-JP"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endParaRPr>
          </a:p>
          <a:p>
            <a:pPr algn="ctr"/>
            <a:r>
              <a:rPr lang="ja-JP" altLang="en-US" sz="4400" b="1">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（全１１問</a:t>
            </a: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a:t>
            </a:r>
            <a:r>
              <a:rPr kumimoji="1"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　</a:t>
            </a:r>
          </a:p>
        </p:txBody>
      </p:sp>
      <p:pic>
        <p:nvPicPr>
          <p:cNvPr id="3" name="Picture 2" descr="おせち料理のイラスト">
            <a:extLst>
              <a:ext uri="{FF2B5EF4-FFF2-40B4-BE49-F238E27FC236}">
                <a16:creationId xmlns:a16="http://schemas.microsoft.com/office/drawing/2014/main" id="{D231466A-0975-B18F-2D19-D15AFFB01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798" y="3222665"/>
            <a:ext cx="2831123" cy="283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87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57D0B-A65D-CC44-0EF5-B5E72FFC3060}"/>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1633FA54-8F85-06C8-9198-60565462D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4A1853A2-F1E5-F0B3-2D5C-01FE5C3CE57C}"/>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第５問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85DE772-7529-8F3E-5779-B2F350618813}"/>
              </a:ext>
            </a:extLst>
          </p:cNvPr>
          <p:cNvSpPr txBox="1"/>
          <p:nvPr/>
        </p:nvSpPr>
        <p:spPr>
          <a:xfrm>
            <a:off x="483967" y="1341254"/>
            <a:ext cx="11224066"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お正月のおせち料理やお雑煮を食べる時に使うお箸についての質問です。このお箸の材料は、</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何の</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木でしょうか？</a:t>
            </a:r>
          </a:p>
        </p:txBody>
      </p:sp>
      <p:sp>
        <p:nvSpPr>
          <p:cNvPr id="5" name="テキスト ボックス 4">
            <a:extLst>
              <a:ext uri="{FF2B5EF4-FFF2-40B4-BE49-F238E27FC236}">
                <a16:creationId xmlns:a16="http://schemas.microsoft.com/office/drawing/2014/main" id="{02576492-FE4C-85B1-4D51-0DE256FA450A}"/>
              </a:ext>
            </a:extLst>
          </p:cNvPr>
          <p:cNvSpPr txBox="1"/>
          <p:nvPr/>
        </p:nvSpPr>
        <p:spPr>
          <a:xfrm>
            <a:off x="3111232" y="2705026"/>
            <a:ext cx="2424172"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　</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柳</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　松</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　杉</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2" descr="手绘卡通柳树PNG免费下载 - 图星人">
            <a:extLst>
              <a:ext uri="{FF2B5EF4-FFF2-40B4-BE49-F238E27FC236}">
                <a16:creationId xmlns:a16="http://schemas.microsoft.com/office/drawing/2014/main" id="{1CB00A31-CAFD-012E-7647-6FA5C98C4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463" y="2196708"/>
            <a:ext cx="1598828" cy="15988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松7の絵巻素材 | Ukiyoe Stock">
            <a:extLst>
              <a:ext uri="{FF2B5EF4-FFF2-40B4-BE49-F238E27FC236}">
                <a16:creationId xmlns:a16="http://schemas.microsoft.com/office/drawing/2014/main" id="{2C015703-F9D4-FEBD-2B91-C6C1A374D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1688" y="2996122"/>
            <a:ext cx="21145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ine Green Tree Flat Object Png, Png, Tree, Green PNG Transparent Image ...">
            <a:extLst>
              <a:ext uri="{FF2B5EF4-FFF2-40B4-BE49-F238E27FC236}">
                <a16:creationId xmlns:a16="http://schemas.microsoft.com/office/drawing/2014/main" id="{DB68DC81-C928-2FB5-CEE3-8E6B421E6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3716" y="3683999"/>
            <a:ext cx="2245555" cy="224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158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976E-8C62-174E-545D-AADBA6D888A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3BAE843B-4EED-0579-FEE5-D835008BB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47DCC60-1353-E983-2338-81D4CD6C84B9}"/>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ACFE53CF-064F-9B3C-414D-51DF3EE84416}"/>
              </a:ext>
            </a:extLst>
          </p:cNvPr>
          <p:cNvSpPr txBox="1"/>
          <p:nvPr/>
        </p:nvSpPr>
        <p:spPr>
          <a:xfrm>
            <a:off x="567396" y="1752333"/>
            <a:ext cx="11057206" cy="280559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両方の先端が細くなっていますが、一方は神様用、もう一方を人が使うとされています。おせちは、年神様を迎え、</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年の幸せをお祈りし、喜びを共にする行事です。お供えものを分かちあっていただくことで、新年を祝い幸せを授かる意味があるのです。折れたりしては縁起が悪いので、折れにくい柳の木を使用し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992509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75ED2-C267-A48A-B941-745C06020986}"/>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26AF236D-E3AF-EAE1-042F-BAF313C54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74986DB6-B87C-968C-8153-DEF0ACF1F06E}"/>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第６問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7937A3B3-BABE-DFD3-1590-53A041FF4AF6}"/>
              </a:ext>
            </a:extLst>
          </p:cNvPr>
          <p:cNvSpPr txBox="1"/>
          <p:nvPr/>
        </p:nvSpPr>
        <p:spPr>
          <a:xfrm>
            <a:off x="422031" y="1284588"/>
            <a:ext cx="11347938"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せち料理」には、さまざまな「いわれ」（昔から言い伝えられてきたこと）があって、新しい年を祝う気持ちと、家族やみんなの健康や幸せを願う気持ちが込められています。「長生きできるように」と願って食べる食べ物は何でしょう？</a:t>
            </a:r>
          </a:p>
        </p:txBody>
      </p:sp>
      <p:sp>
        <p:nvSpPr>
          <p:cNvPr id="6" name="テキスト ボックス 5">
            <a:extLst>
              <a:ext uri="{FF2B5EF4-FFF2-40B4-BE49-F238E27FC236}">
                <a16:creationId xmlns:a16="http://schemas.microsoft.com/office/drawing/2014/main" id="{6F8A8567-052F-DF37-DB43-BDD76C26D54A}"/>
              </a:ext>
            </a:extLst>
          </p:cNvPr>
          <p:cNvSpPr txBox="1"/>
          <p:nvPr/>
        </p:nvSpPr>
        <p:spPr>
          <a:xfrm>
            <a:off x="4077286" y="3480771"/>
            <a:ext cx="4037427"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①紅白かまぼこ</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②えび</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③田作り</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a:extLst>
              <a:ext uri="{FF2B5EF4-FFF2-40B4-BE49-F238E27FC236}">
                <a16:creationId xmlns:a16="http://schemas.microsoft.com/office/drawing/2014/main" id="{8FBA20C4-30C5-6697-D36E-FB8A00D8A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11553">
            <a:off x="7589997" y="4154744"/>
            <a:ext cx="1156709" cy="12220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田作りのイラスト（おせち料理）">
            <a:extLst>
              <a:ext uri="{FF2B5EF4-FFF2-40B4-BE49-F238E27FC236}">
                <a16:creationId xmlns:a16="http://schemas.microsoft.com/office/drawing/2014/main" id="{B5270C9F-D5BD-DCC1-83C5-74F2C0EF8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0955" y="5058181"/>
            <a:ext cx="1359289" cy="1267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紅白かまぼこのイラスト">
            <a:extLst>
              <a:ext uri="{FF2B5EF4-FFF2-40B4-BE49-F238E27FC236}">
                <a16:creationId xmlns:a16="http://schemas.microsoft.com/office/drawing/2014/main" id="{CAF7B16F-E9F9-E4E9-6A0F-292A02F47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2140" y="3079545"/>
            <a:ext cx="1274856" cy="114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098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4869-8F7A-7CC5-B93A-9F8983D78FB8}"/>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B39B0F60-2F6A-DA3F-4E7F-BDD06CAA5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1C468656-4C2D-0E2D-B335-B216E308CEC3}"/>
              </a:ext>
            </a:extLst>
          </p:cNvPr>
          <p:cNvSpPr txBox="1"/>
          <p:nvPr/>
        </p:nvSpPr>
        <p:spPr>
          <a:xfrm>
            <a:off x="4202360" y="621601"/>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311F9F9A-2B1E-D70D-94BC-22D27CEB48C9}"/>
              </a:ext>
            </a:extLst>
          </p:cNvPr>
          <p:cNvSpPr txBox="1"/>
          <p:nvPr/>
        </p:nvSpPr>
        <p:spPr>
          <a:xfrm>
            <a:off x="567397" y="1550132"/>
            <a:ext cx="11057206" cy="3306473"/>
          </a:xfrm>
          <a:prstGeom prst="rect">
            <a:avLst/>
          </a:prstGeom>
          <a:noFill/>
        </p:spPr>
        <p:txBody>
          <a:bodyPr wrap="square" rtlCol="0">
            <a:noAutofit/>
          </a:bodyPr>
          <a:lstStyle/>
          <a:p>
            <a:pPr>
              <a:lnSpc>
                <a:spcPts val="4000"/>
              </a:lnSpc>
            </a:pPr>
            <a:r>
              <a:rPr kumimoji="1" lang="ja-JP" altLang="en-US"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えびは腰が曲がるまで長生きできるようにという長寿の願いが込められています。紅白かまぼこは「日の出」を意味するもので、元旦にはなくてはならない料理です。紅は、めでたさとよろこびを、白は、清浄でけがれがないことを表します。田作りは、昔はいわしを田んぼの肥料に使っていたので、豊作を願う意味が込められています。</a:t>
            </a:r>
            <a:endParaRPr kumimoji="1" lang="en-US" altLang="ja-JP" sz="3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 name="Picture 2">
            <a:extLst>
              <a:ext uri="{FF2B5EF4-FFF2-40B4-BE49-F238E27FC236}">
                <a16:creationId xmlns:a16="http://schemas.microsoft.com/office/drawing/2014/main" id="{737381DE-0A5F-919C-52CB-0003DFF0B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11553">
            <a:off x="6177140" y="4474288"/>
            <a:ext cx="1865090" cy="1970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8DD6-369C-ACF2-DD37-B35D6FFC298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DE27199-F739-25CB-75C4-4F9619CF3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894B1707-71D6-7411-EE39-FB8B671E3D31}"/>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第７問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E8873BC-9D0C-3536-850F-CA3AD812449C}"/>
              </a:ext>
            </a:extLst>
          </p:cNvPr>
          <p:cNvSpPr txBox="1"/>
          <p:nvPr/>
        </p:nvSpPr>
        <p:spPr>
          <a:xfrm>
            <a:off x="483967" y="1341254"/>
            <a:ext cx="11224066" cy="523220"/>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お正月に、おせち料理を入れる容器は、なぜ重箱なのでしょうか？</a:t>
            </a:r>
          </a:p>
        </p:txBody>
      </p:sp>
      <p:sp>
        <p:nvSpPr>
          <p:cNvPr id="5" name="テキスト ボックス 4">
            <a:extLst>
              <a:ext uri="{FF2B5EF4-FFF2-40B4-BE49-F238E27FC236}">
                <a16:creationId xmlns:a16="http://schemas.microsoft.com/office/drawing/2014/main" id="{95B3C9A4-E989-2DD4-B560-3C5D05905122}"/>
              </a:ext>
            </a:extLst>
          </p:cNvPr>
          <p:cNvSpPr txBox="1"/>
          <p:nvPr/>
        </p:nvSpPr>
        <p:spPr>
          <a:xfrm>
            <a:off x="2569627" y="2509866"/>
            <a:ext cx="7652546"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①良いことを閉じ込めるため</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②悪いことから、おせち料理を守るため</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③良いことが重なるように願うため</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464660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151D3-C538-DC86-6E00-A01FBBEA595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6969F30F-1940-EB2B-EFD8-C6A265A34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46F27F82-3274-A23F-C5B0-0DA851C00962}"/>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0AAA2F20-C44D-4C24-25D1-253A55F99673}"/>
              </a:ext>
            </a:extLst>
          </p:cNvPr>
          <p:cNvSpPr txBox="1"/>
          <p:nvPr/>
        </p:nvSpPr>
        <p:spPr>
          <a:xfrm>
            <a:off x="469227" y="1752333"/>
            <a:ext cx="11253543"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重箱は、年のはじめのお正月に、喜びや幸せが重ねてあるように</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願っておせち料理を詰めます。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 name="Picture 2" descr="おせち料理のイラスト">
            <a:extLst>
              <a:ext uri="{FF2B5EF4-FFF2-40B4-BE49-F238E27FC236}">
                <a16:creationId xmlns:a16="http://schemas.microsoft.com/office/drawing/2014/main" id="{93843055-7186-9E51-A62F-3A1C6EEA7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753" y="2672381"/>
            <a:ext cx="3179960" cy="317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942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8DD6-369C-ACF2-DD37-B35D6FFC298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DE27199-F739-25CB-75C4-4F9619CF3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77"/>
            <a:ext cx="12712363" cy="6961466"/>
          </a:xfrm>
          <a:prstGeom prst="rect">
            <a:avLst/>
          </a:prstGeom>
        </p:spPr>
      </p:pic>
      <p:sp>
        <p:nvSpPr>
          <p:cNvPr id="2" name="テキスト ボックス 1">
            <a:extLst>
              <a:ext uri="{FF2B5EF4-FFF2-40B4-BE49-F238E27FC236}">
                <a16:creationId xmlns:a16="http://schemas.microsoft.com/office/drawing/2014/main" id="{894B1707-71D6-7411-EE39-FB8B671E3D31}"/>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第８問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E8873BC-9D0C-3536-850F-CA3AD812449C}"/>
              </a:ext>
            </a:extLst>
          </p:cNvPr>
          <p:cNvSpPr txBox="1"/>
          <p:nvPr/>
        </p:nvSpPr>
        <p:spPr>
          <a:xfrm>
            <a:off x="483967" y="1341254"/>
            <a:ext cx="11594302"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お正月におせち料理を入れる重箱は、もともと正式には何段あるのでしょうか？</a:t>
            </a:r>
          </a:p>
        </p:txBody>
      </p:sp>
      <p:sp>
        <p:nvSpPr>
          <p:cNvPr id="5" name="テキスト ボックス 4">
            <a:extLst>
              <a:ext uri="{FF2B5EF4-FFF2-40B4-BE49-F238E27FC236}">
                <a16:creationId xmlns:a16="http://schemas.microsoft.com/office/drawing/2014/main" id="{95B3C9A4-E989-2DD4-B560-3C5D05905122}"/>
              </a:ext>
            </a:extLst>
          </p:cNvPr>
          <p:cNvSpPr txBox="1"/>
          <p:nvPr/>
        </p:nvSpPr>
        <p:spPr>
          <a:xfrm>
            <a:off x="2569627" y="2509866"/>
            <a:ext cx="1906839"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段</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②３段</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③５段</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2" descr="重箱のイラスト | かわいいフリー素材集 いらすとや">
            <a:extLst>
              <a:ext uri="{FF2B5EF4-FFF2-40B4-BE49-F238E27FC236}">
                <a16:creationId xmlns:a16="http://schemas.microsoft.com/office/drawing/2014/main" id="{CFBD2FA5-8567-5FA0-9ED7-BD2277C56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570" y="2602635"/>
            <a:ext cx="3299618" cy="323681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448909C-2836-AC30-D6E7-16DC7F5160CC}"/>
              </a:ext>
            </a:extLst>
          </p:cNvPr>
          <p:cNvSpPr txBox="1"/>
          <p:nvPr/>
        </p:nvSpPr>
        <p:spPr>
          <a:xfrm rot="828466">
            <a:off x="8815129" y="2886133"/>
            <a:ext cx="1614488" cy="830997"/>
          </a:xfrm>
          <a:prstGeom prst="rect">
            <a:avLst/>
          </a:prstGeom>
          <a:noFill/>
        </p:spPr>
        <p:txBody>
          <a:bodyPr wrap="square" rtlCol="0">
            <a:spAutoFit/>
          </a:bodyPr>
          <a:lstStyle/>
          <a:p>
            <a:r>
              <a:rPr kumimoji="1" lang="ja-JP" altLang="en-US" sz="4800" dirty="0"/>
              <a:t>❓</a:t>
            </a:r>
          </a:p>
        </p:txBody>
      </p:sp>
    </p:spTree>
    <p:extLst>
      <p:ext uri="{BB962C8B-B14F-4D97-AF65-F5344CB8AC3E}">
        <p14:creationId xmlns:p14="http://schemas.microsoft.com/office/powerpoint/2010/main" val="1261330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151D3-C538-DC86-6E00-A01FBBEA595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6969F30F-1940-EB2B-EFD8-C6A265A34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46F27F82-3274-A23F-C5B0-0DA851C00962}"/>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0AAA2F20-C44D-4C24-25D1-253A55F99673}"/>
              </a:ext>
            </a:extLst>
          </p:cNvPr>
          <p:cNvSpPr txBox="1"/>
          <p:nvPr/>
        </p:nvSpPr>
        <p:spPr>
          <a:xfrm>
            <a:off x="461656" y="1752332"/>
            <a:ext cx="5221889"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重箱は、昔は一の重、二の重、三の重、与の重、五の重がありました。</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 name="Picture 6" descr="重箱イラスト - No: 328563｜無料イラスト・フリー素材なら「イラストAC」">
            <a:extLst>
              <a:ext uri="{FF2B5EF4-FFF2-40B4-BE49-F238E27FC236}">
                <a16:creationId xmlns:a16="http://schemas.microsoft.com/office/drawing/2014/main" id="{4BB33D19-7932-5066-C5E6-9FA1EFD4C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461" y="1728597"/>
            <a:ext cx="3983052" cy="408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13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8DD6-369C-ACF2-DD37-B35D6FFC298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DE27199-F739-25CB-75C4-4F9619CF3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894B1707-71D6-7411-EE39-FB8B671E3D31}"/>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第９問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E8873BC-9D0C-3536-850F-CA3AD812449C}"/>
              </a:ext>
            </a:extLst>
          </p:cNvPr>
          <p:cNvSpPr txBox="1"/>
          <p:nvPr/>
        </p:nvSpPr>
        <p:spPr>
          <a:xfrm>
            <a:off x="483967" y="1341254"/>
            <a:ext cx="11594302"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お正月におせち料理を入れる重箱で、５段ある場合の</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１</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段目には何を</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入れる</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のでしょうか？</a:t>
            </a:r>
          </a:p>
        </p:txBody>
      </p:sp>
      <p:sp>
        <p:nvSpPr>
          <p:cNvPr id="5" name="テキスト ボックス 4">
            <a:extLst>
              <a:ext uri="{FF2B5EF4-FFF2-40B4-BE49-F238E27FC236}">
                <a16:creationId xmlns:a16="http://schemas.microsoft.com/office/drawing/2014/main" id="{95B3C9A4-E989-2DD4-B560-3C5D05905122}"/>
              </a:ext>
            </a:extLst>
          </p:cNvPr>
          <p:cNvSpPr txBox="1"/>
          <p:nvPr/>
        </p:nvSpPr>
        <p:spPr>
          <a:xfrm>
            <a:off x="2187122" y="2688585"/>
            <a:ext cx="5059472"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数の子や田作り</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②鯛や海老</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③れんこんやくわい</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16" descr="レンコンのイラスト | 商用OKの無料イラスト素材サイト ツカッテ">
            <a:extLst>
              <a:ext uri="{FF2B5EF4-FFF2-40B4-BE49-F238E27FC236}">
                <a16:creationId xmlns:a16="http://schemas.microsoft.com/office/drawing/2014/main" id="{F95901B0-6F1F-B3BF-E46A-D7AA10953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55" y="4178975"/>
            <a:ext cx="2098333" cy="20983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クワイのイラスト | かわいいフリー素材集 いらすとや">
            <a:extLst>
              <a:ext uri="{FF2B5EF4-FFF2-40B4-BE49-F238E27FC236}">
                <a16:creationId xmlns:a16="http://schemas.microsoft.com/office/drawing/2014/main" id="{E8FF45DE-79A7-7A5A-9E0F-76FA73F33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8976" y="4422079"/>
            <a:ext cx="1820594" cy="18205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数の子の無料イラスト / イラストセンター">
            <a:extLst>
              <a:ext uri="{FF2B5EF4-FFF2-40B4-BE49-F238E27FC236}">
                <a16:creationId xmlns:a16="http://schemas.microsoft.com/office/drawing/2014/main" id="{F76F91DE-3233-1F15-3F03-902AB1326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551" y="1426370"/>
            <a:ext cx="2777687" cy="20832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栄養・食べ物・魚介類】田作りのかわいいフリーイラスト | フタバのフリーイラスト">
            <a:extLst>
              <a:ext uri="{FF2B5EF4-FFF2-40B4-BE49-F238E27FC236}">
                <a16:creationId xmlns:a16="http://schemas.microsoft.com/office/drawing/2014/main" id="{1CB83DFD-FCB8-FBBA-6CD5-917B00DB04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9434" y="1114801"/>
            <a:ext cx="2777687" cy="2777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飛び跳ねる鯛の無料イラスト | フリーイラスト素材集 ジャパクリップ">
            <a:extLst>
              <a:ext uri="{FF2B5EF4-FFF2-40B4-BE49-F238E27FC236}">
                <a16:creationId xmlns:a16="http://schemas.microsoft.com/office/drawing/2014/main" id="{CBB27C89-A6E0-FFCF-7C33-08F21E2E43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6811" y="2938061"/>
            <a:ext cx="1822388" cy="1956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フリーイラスト] 9種類の伊勢海老のセットでアハ体験 - GAHAG | 著作権フリー写真・イラスト素材集">
            <a:extLst>
              <a:ext uri="{FF2B5EF4-FFF2-40B4-BE49-F238E27FC236}">
                <a16:creationId xmlns:a16="http://schemas.microsoft.com/office/drawing/2014/main" id="{9F20373B-FFFF-0826-9B6F-E1A6CF519E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1215" y="2768638"/>
            <a:ext cx="2777688" cy="208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766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151D3-C538-DC86-6E00-A01FBBEA595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6969F30F-1940-EB2B-EFD8-C6A265A34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51772"/>
            <a:ext cx="12712504" cy="6961543"/>
          </a:xfrm>
          <a:prstGeom prst="rect">
            <a:avLst/>
          </a:prstGeom>
        </p:spPr>
      </p:pic>
      <p:sp>
        <p:nvSpPr>
          <p:cNvPr id="8" name="テキスト ボックス 7">
            <a:extLst>
              <a:ext uri="{FF2B5EF4-FFF2-40B4-BE49-F238E27FC236}">
                <a16:creationId xmlns:a16="http://schemas.microsoft.com/office/drawing/2014/main" id="{46F27F82-3274-A23F-C5B0-0DA851C00962}"/>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0AAA2F20-C44D-4C24-25D1-253A55F99673}"/>
              </a:ext>
            </a:extLst>
          </p:cNvPr>
          <p:cNvSpPr txBox="1"/>
          <p:nvPr/>
        </p:nvSpPr>
        <p:spPr>
          <a:xfrm>
            <a:off x="669252" y="1752333"/>
            <a:ext cx="4631411"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子孫繁栄うを願う数の子や、豊作を願う田作りなど</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を</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段目の重箱に詰めます。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２段目には、鯛や海老などの海の幸、３段目には、れんこんやくわいなどの山の幸を詰めます。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 name="Picture 2" descr="知っておきたいおせち料理の意味：2024年おせち特集｜価格.com">
            <a:extLst>
              <a:ext uri="{FF2B5EF4-FFF2-40B4-BE49-F238E27FC236}">
                <a16:creationId xmlns:a16="http://schemas.microsoft.com/office/drawing/2014/main" id="{FEFEBEAD-59C2-7C78-38BF-78F6FE52E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136" y="2344579"/>
            <a:ext cx="5608612" cy="303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504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18B80C6-B512-20AA-A6C9-C0A3DEEF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40944"/>
            <a:ext cx="12712504" cy="6961543"/>
          </a:xfrm>
          <a:prstGeom prst="rect">
            <a:avLst/>
          </a:prstGeom>
        </p:spPr>
      </p:pic>
      <p:sp>
        <p:nvSpPr>
          <p:cNvPr id="2" name="テキスト ボックス 1">
            <a:extLst>
              <a:ext uri="{FF2B5EF4-FFF2-40B4-BE49-F238E27FC236}">
                <a16:creationId xmlns:a16="http://schemas.microsoft.com/office/drawing/2014/main" id="{D1CCEB00-0E2F-ED41-8C49-36CCF0BD896F}"/>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第１問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060D7697-F9CE-2805-6766-74A0E33726FC}"/>
              </a:ext>
            </a:extLst>
          </p:cNvPr>
          <p:cNvSpPr txBox="1"/>
          <p:nvPr/>
        </p:nvSpPr>
        <p:spPr>
          <a:xfrm>
            <a:off x="483967" y="1341254"/>
            <a:ext cx="11224066"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お正月によく食べる「おもち」。</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丸いもちをたべる地域と四角い角もちをたべる地域があるが、</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大阪などの関西ではどちらが多くたべられているでしょうか？</a:t>
            </a:r>
          </a:p>
        </p:txBody>
      </p:sp>
      <p:sp>
        <p:nvSpPr>
          <p:cNvPr id="5" name="テキスト ボックス 4">
            <a:extLst>
              <a:ext uri="{FF2B5EF4-FFF2-40B4-BE49-F238E27FC236}">
                <a16:creationId xmlns:a16="http://schemas.microsoft.com/office/drawing/2014/main" id="{BA8B99A9-26F3-8478-0EC0-3F429E596657}"/>
              </a:ext>
            </a:extLst>
          </p:cNvPr>
          <p:cNvSpPr txBox="1"/>
          <p:nvPr/>
        </p:nvSpPr>
        <p:spPr>
          <a:xfrm>
            <a:off x="4068417" y="2962201"/>
            <a:ext cx="7639615"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①丸もち</a:t>
            </a:r>
            <a:endParaRPr kumimoji="1"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②角もち</a:t>
            </a:r>
            <a:endParaRPr kumimoji="1"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③同じくらい</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図 5">
            <a:extLst>
              <a:ext uri="{FF2B5EF4-FFF2-40B4-BE49-F238E27FC236}">
                <a16:creationId xmlns:a16="http://schemas.microsoft.com/office/drawing/2014/main" id="{1F9273F3-A03F-4DFA-42AF-5F7CDDDC5991}"/>
              </a:ext>
            </a:extLst>
          </p:cNvPr>
          <p:cNvPicPr>
            <a:picLocks noChangeAspect="1"/>
          </p:cNvPicPr>
          <p:nvPr/>
        </p:nvPicPr>
        <p:blipFill>
          <a:blip r:embed="rId3"/>
          <a:stretch>
            <a:fillRect/>
          </a:stretch>
        </p:blipFill>
        <p:spPr>
          <a:xfrm>
            <a:off x="7758112" y="2898891"/>
            <a:ext cx="3128220" cy="2862321"/>
          </a:xfrm>
          <a:prstGeom prst="rect">
            <a:avLst/>
          </a:prstGeom>
        </p:spPr>
      </p:pic>
    </p:spTree>
    <p:extLst>
      <p:ext uri="{BB962C8B-B14F-4D97-AF65-F5344CB8AC3E}">
        <p14:creationId xmlns:p14="http://schemas.microsoft.com/office/powerpoint/2010/main" val="1394210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8DD6-369C-ACF2-DD37-B35D6FFC298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DE27199-F739-25CB-75C4-4F9619CF3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894B1707-71D6-7411-EE39-FB8B671E3D31}"/>
              </a:ext>
            </a:extLst>
          </p:cNvPr>
          <p:cNvSpPr txBox="1"/>
          <p:nvPr/>
        </p:nvSpPr>
        <p:spPr>
          <a:xfrm>
            <a:off x="1059764" y="522281"/>
            <a:ext cx="2056659"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第１０問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E8873BC-9D0C-3536-850F-CA3AD812449C}"/>
              </a:ext>
            </a:extLst>
          </p:cNvPr>
          <p:cNvSpPr txBox="1"/>
          <p:nvPr/>
        </p:nvSpPr>
        <p:spPr>
          <a:xfrm>
            <a:off x="483967" y="1341254"/>
            <a:ext cx="11594302"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お正月におせち料理を入れる重箱で、５段ある場合の</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5</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段目には何を</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入れる</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のでしょうか？</a:t>
            </a:r>
          </a:p>
        </p:txBody>
      </p:sp>
      <p:sp>
        <p:nvSpPr>
          <p:cNvPr id="5" name="テキスト ボックス 4">
            <a:extLst>
              <a:ext uri="{FF2B5EF4-FFF2-40B4-BE49-F238E27FC236}">
                <a16:creationId xmlns:a16="http://schemas.microsoft.com/office/drawing/2014/main" id="{95B3C9A4-E989-2DD4-B560-3C5D05905122}"/>
              </a:ext>
            </a:extLst>
          </p:cNvPr>
          <p:cNvSpPr txBox="1"/>
          <p:nvPr/>
        </p:nvSpPr>
        <p:spPr>
          <a:xfrm>
            <a:off x="2569627" y="2509866"/>
            <a:ext cx="5059472" cy="3539430"/>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①黒豆</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②酢の物</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③神様からいただく福をつめるために、空にしておく。</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2" descr="特選重箱 8寸 5段重 台付き - 秀衡塗工房 丸三漆器 オンラインストア">
            <a:extLst>
              <a:ext uri="{FF2B5EF4-FFF2-40B4-BE49-F238E27FC236}">
                <a16:creationId xmlns:a16="http://schemas.microsoft.com/office/drawing/2014/main" id="{234E7A25-7175-8E95-3D6A-0BC9566BD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345" y="2348059"/>
            <a:ext cx="3333421" cy="3333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771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151D3-C538-DC86-6E00-A01FBBEA595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6969F30F-1940-EB2B-EFD8-C6A265A34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46F27F82-3274-A23F-C5B0-0DA851C00962}"/>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0AAA2F20-C44D-4C24-25D1-253A55F99673}"/>
              </a:ext>
            </a:extLst>
          </p:cNvPr>
          <p:cNvSpPr txBox="1"/>
          <p:nvPr/>
        </p:nvSpPr>
        <p:spPr>
          <a:xfrm>
            <a:off x="469227" y="1752333"/>
            <a:ext cx="6460211"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お正月に来られる歳神様からいただく福を詰めるために、</a:t>
            </a:r>
            <a:r>
              <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5</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段目の</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重箱は空にしておくと言われています。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 name="Picture 2" descr="特選重箱 8寸 5段重 台付き - 秀衡塗工房 丸三漆器 オンラインストア">
            <a:extLst>
              <a:ext uri="{FF2B5EF4-FFF2-40B4-BE49-F238E27FC236}">
                <a16:creationId xmlns:a16="http://schemas.microsoft.com/office/drawing/2014/main" id="{C922F343-F3D0-1AAA-B530-736642A19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439" y="2152404"/>
            <a:ext cx="3486614" cy="333342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印刷可能無料】 七福神 名前 イラスト ~ イラスト画像ギャラリー">
            <a:extLst>
              <a:ext uri="{FF2B5EF4-FFF2-40B4-BE49-F238E27FC236}">
                <a16:creationId xmlns:a16="http://schemas.microsoft.com/office/drawing/2014/main" id="{016FF060-F433-4F40-FAC3-21686E88D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920" y="3429000"/>
            <a:ext cx="2699677" cy="2699677"/>
          </a:xfrm>
          <a:prstGeom prst="rect">
            <a:avLst/>
          </a:prstGeom>
          <a:noFill/>
          <a:extLst>
            <a:ext uri="{909E8E84-426E-40DD-AFC4-6F175D3DCCD1}">
              <a14:hiddenFill xmlns:a14="http://schemas.microsoft.com/office/drawing/2010/main">
                <a:solidFill>
                  <a:srgbClr val="FFFFFF"/>
                </a:solidFill>
              </a14:hiddenFill>
            </a:ext>
          </a:extLst>
        </p:spPr>
      </p:pic>
      <p:sp>
        <p:nvSpPr>
          <p:cNvPr id="5" name="矢印: 右 4">
            <a:extLst>
              <a:ext uri="{FF2B5EF4-FFF2-40B4-BE49-F238E27FC236}">
                <a16:creationId xmlns:a16="http://schemas.microsoft.com/office/drawing/2014/main" id="{11A5793A-9F3A-47DB-57F6-5FCBD96D7C45}"/>
              </a:ext>
            </a:extLst>
          </p:cNvPr>
          <p:cNvSpPr/>
          <p:nvPr/>
        </p:nvSpPr>
        <p:spPr>
          <a:xfrm>
            <a:off x="6549597" y="4307854"/>
            <a:ext cx="1215422" cy="484632"/>
          </a:xfrm>
          <a:prstGeom prst="rightArrow">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solidFill>
                <a:srgbClr val="FF0000"/>
              </a:solidFill>
            </a:endParaRPr>
          </a:p>
        </p:txBody>
      </p:sp>
    </p:spTree>
    <p:extLst>
      <p:ext uri="{BB962C8B-B14F-4D97-AF65-F5344CB8AC3E}">
        <p14:creationId xmlns:p14="http://schemas.microsoft.com/office/powerpoint/2010/main" val="2489921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8DD6-369C-ACF2-DD37-B35D6FFC298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DE27199-F739-25CB-75C4-4F9619CF3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894B1707-71D6-7411-EE39-FB8B671E3D31}"/>
              </a:ext>
            </a:extLst>
          </p:cNvPr>
          <p:cNvSpPr txBox="1"/>
          <p:nvPr/>
        </p:nvSpPr>
        <p:spPr>
          <a:xfrm>
            <a:off x="1059765" y="522281"/>
            <a:ext cx="221569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第１１問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EE8873BC-9D0C-3536-850F-CA3AD812449C}"/>
              </a:ext>
            </a:extLst>
          </p:cNvPr>
          <p:cNvSpPr txBox="1"/>
          <p:nvPr/>
        </p:nvSpPr>
        <p:spPr>
          <a:xfrm>
            <a:off x="483967" y="1341254"/>
            <a:ext cx="11224066"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になると、</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玄関前や門前に立てるの門松。門前の左右に一対に並べるのが一般的で、玄関に向かって左側の門松を雄松、右側を雌松と呼びます。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では、どうして、玄関に門松をかざるのでしょう？</a:t>
            </a:r>
          </a:p>
        </p:txBody>
      </p:sp>
      <p:sp>
        <p:nvSpPr>
          <p:cNvPr id="5" name="テキスト ボックス 4">
            <a:extLst>
              <a:ext uri="{FF2B5EF4-FFF2-40B4-BE49-F238E27FC236}">
                <a16:creationId xmlns:a16="http://schemas.microsoft.com/office/drawing/2014/main" id="{95B3C9A4-E989-2DD4-B560-3C5D05905122}"/>
              </a:ext>
            </a:extLst>
          </p:cNvPr>
          <p:cNvSpPr txBox="1"/>
          <p:nvPr/>
        </p:nvSpPr>
        <p:spPr>
          <a:xfrm>
            <a:off x="1833928" y="3480771"/>
            <a:ext cx="6817165"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①悪い病気を、おいはらう</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②神様が迷わず来てくださるように</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③お正月だと分かるように</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446723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151D3-C538-DC86-6E00-A01FBBEA595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6969F30F-1940-EB2B-EFD8-C6A265A34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46F27F82-3274-A23F-C5B0-0DA851C00962}"/>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0AAA2F20-C44D-4C24-25D1-253A55F99673}"/>
              </a:ext>
            </a:extLst>
          </p:cNvPr>
          <p:cNvSpPr txBox="1"/>
          <p:nvPr/>
        </p:nvSpPr>
        <p:spPr>
          <a:xfrm>
            <a:off x="469227" y="1752333"/>
            <a:ext cx="11253543"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門松は、しあわせや豊作を運んでくださる歳神様（としがみさま）が、迷わずに家に来ていただける目印として玄関にかざります。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098" name="Picture 2">
            <a:extLst>
              <a:ext uri="{FF2B5EF4-FFF2-40B4-BE49-F238E27FC236}">
                <a16:creationId xmlns:a16="http://schemas.microsoft.com/office/drawing/2014/main" id="{C28AED77-333D-9E78-6B7D-4FC13320B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98" y="2912396"/>
            <a:ext cx="2478477" cy="3196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45084EC2-F169-C7E7-10A4-C238DBDD6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823" y="2912396"/>
            <a:ext cx="2478477" cy="319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632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15B6DD83-DC48-8A22-97B3-1CFA2AC4A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EC71543-EFD5-F383-2CFB-1A7642A42A9F}"/>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a:t>
            </a:r>
            <a:r>
              <a:rPr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11" name="テキスト ボックス 10">
            <a:extLst>
              <a:ext uri="{FF2B5EF4-FFF2-40B4-BE49-F238E27FC236}">
                <a16:creationId xmlns:a16="http://schemas.microsoft.com/office/drawing/2014/main" id="{FA3B974D-F949-D7CD-5C69-55AD89062F2D}"/>
              </a:ext>
            </a:extLst>
          </p:cNvPr>
          <p:cNvSpPr txBox="1"/>
          <p:nvPr/>
        </p:nvSpPr>
        <p:spPr>
          <a:xfrm>
            <a:off x="567396" y="1633056"/>
            <a:ext cx="11057206" cy="2299162"/>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関西地方は丸もち、関東・東北地方は角もちを使う傾向があります。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これは昔、江戸時代には、人口が江戸（今の東京）に集中していて、手っ取り早く数多く作れるようにと角もちが多く使われたそうです。関西では、「円満」の意味を持つ丸もちが好まれるようです。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 name="図 3" descr="挿絵 が含まれている画像&#10;&#10;自動的に生成された説明">
            <a:extLst>
              <a:ext uri="{FF2B5EF4-FFF2-40B4-BE49-F238E27FC236}">
                <a16:creationId xmlns:a16="http://schemas.microsoft.com/office/drawing/2014/main" id="{C4AF2E42-749E-6F3E-F070-235EC0F50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01787" y="4248930"/>
            <a:ext cx="1985609" cy="2004646"/>
          </a:xfrm>
          <a:prstGeom prst="rect">
            <a:avLst/>
          </a:prstGeom>
        </p:spPr>
      </p:pic>
      <p:pic>
        <p:nvPicPr>
          <p:cNvPr id="6" name="図 5" descr="抽象, 挿絵 が含まれている画像&#10;&#10;自動的に生成された説明">
            <a:extLst>
              <a:ext uri="{FF2B5EF4-FFF2-40B4-BE49-F238E27FC236}">
                <a16:creationId xmlns:a16="http://schemas.microsoft.com/office/drawing/2014/main" id="{2DF6AE21-879B-F3F6-A69C-757EE2368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604" y="4248930"/>
            <a:ext cx="1445961" cy="2004646"/>
          </a:xfrm>
          <a:prstGeom prst="rect">
            <a:avLst/>
          </a:prstGeom>
        </p:spPr>
      </p:pic>
      <p:sp>
        <p:nvSpPr>
          <p:cNvPr id="7" name="思考の吹き出し: 雲形 6">
            <a:extLst>
              <a:ext uri="{FF2B5EF4-FFF2-40B4-BE49-F238E27FC236}">
                <a16:creationId xmlns:a16="http://schemas.microsoft.com/office/drawing/2014/main" id="{C8A0533B-CE6C-3570-853E-572D4129FA56}"/>
              </a:ext>
            </a:extLst>
          </p:cNvPr>
          <p:cNvSpPr/>
          <p:nvPr/>
        </p:nvSpPr>
        <p:spPr>
          <a:xfrm>
            <a:off x="3402952" y="4013508"/>
            <a:ext cx="1985609" cy="1300109"/>
          </a:xfrm>
          <a:prstGeom prst="cloudCallout">
            <a:avLst>
              <a:gd name="adj1" fmla="val -41379"/>
              <a:gd name="adj2" fmla="val 58536"/>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思考の吹き出し: 雲形 8">
            <a:extLst>
              <a:ext uri="{FF2B5EF4-FFF2-40B4-BE49-F238E27FC236}">
                <a16:creationId xmlns:a16="http://schemas.microsoft.com/office/drawing/2014/main" id="{2BDBEEE4-3D42-4A41-75BA-8F9E98046505}"/>
              </a:ext>
            </a:extLst>
          </p:cNvPr>
          <p:cNvSpPr/>
          <p:nvPr/>
        </p:nvSpPr>
        <p:spPr>
          <a:xfrm flipH="1">
            <a:off x="6238506" y="4051495"/>
            <a:ext cx="1985609" cy="1300109"/>
          </a:xfrm>
          <a:prstGeom prst="cloudCallout">
            <a:avLst>
              <a:gd name="adj1" fmla="val -52006"/>
              <a:gd name="adj2" fmla="val 56307"/>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a:extLst>
              <a:ext uri="{FF2B5EF4-FFF2-40B4-BE49-F238E27FC236}">
                <a16:creationId xmlns:a16="http://schemas.microsoft.com/office/drawing/2014/main" id="{88A4B518-4CEF-1D36-FA91-D4D7C84DA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1517" y="4154594"/>
            <a:ext cx="1194479" cy="10995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7E67171-208D-3DC8-0B3D-3799D96BC8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3002" y="4131218"/>
            <a:ext cx="1156615" cy="10646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白味噌のお雑煮のイラスト">
            <a:extLst>
              <a:ext uri="{FF2B5EF4-FFF2-40B4-BE49-F238E27FC236}">
                <a16:creationId xmlns:a16="http://schemas.microsoft.com/office/drawing/2014/main" id="{23AAE564-CA11-B41A-1C0D-720FD569D4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486" y="4248930"/>
            <a:ext cx="1681479" cy="168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5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BE1F-E356-9CB1-D01A-D19E24C621E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8D0C37D0-C676-BF65-7608-D6117614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34F82371-CF6C-17DC-451D-CEBC10EC987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第２問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C23BCCD4-C04F-D1C2-2BB6-94EE60EFEE76}"/>
              </a:ext>
            </a:extLst>
          </p:cNvPr>
          <p:cNvSpPr txBox="1"/>
          <p:nvPr/>
        </p:nvSpPr>
        <p:spPr>
          <a:xfrm>
            <a:off x="634997" y="1329443"/>
            <a:ext cx="10921999" cy="1569660"/>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黒まめは昔からおせち料理に入っていて、黒まめを食べると「まめでいられる」といわれています。まめでいられるとはどういう意味でしょうか？</a:t>
            </a:r>
          </a:p>
        </p:txBody>
      </p:sp>
      <p:sp>
        <p:nvSpPr>
          <p:cNvPr id="6" name="テキスト ボックス 5">
            <a:extLst>
              <a:ext uri="{FF2B5EF4-FFF2-40B4-BE49-F238E27FC236}">
                <a16:creationId xmlns:a16="http://schemas.microsoft.com/office/drawing/2014/main" id="{6B30C422-092D-3A45-98B3-25385273E073}"/>
              </a:ext>
            </a:extLst>
          </p:cNvPr>
          <p:cNvSpPr txBox="1"/>
          <p:nvPr/>
        </p:nvSpPr>
        <p:spPr>
          <a:xfrm>
            <a:off x="2319131" y="3059934"/>
            <a:ext cx="8874060"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①「まぁ～、めっ！」とおこられる</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②豆のように小さな子どものままでいられる</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③けんこうでいられる</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831769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FE2A-D995-0197-452C-D51B4142806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F3E172F3-9A47-9591-FDCD-6EC08029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972DDA7B-C8BF-068B-2A2D-A51D00BB2CE8}"/>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E37DC20B-E469-4748-48FC-900D391DFAA2}"/>
              </a:ext>
            </a:extLst>
          </p:cNvPr>
          <p:cNvSpPr txBox="1"/>
          <p:nvPr/>
        </p:nvSpPr>
        <p:spPr>
          <a:xfrm>
            <a:off x="567396" y="1734195"/>
            <a:ext cx="11057206" cy="1852153"/>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一年中、まめ（元気、勤勉）で無事に暮らせますようにとの意味がこめられています。また、黒色は邪気をはらう色、魔除けの色とされているため、厄除けの意味があります。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a:extLst>
              <a:ext uri="{FF2B5EF4-FFF2-40B4-BE49-F238E27FC236}">
                <a16:creationId xmlns:a16="http://schemas.microsoft.com/office/drawing/2014/main" id="{E6D47FA3-1CA3-4D02-03D4-2EFD5C54A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436" y="3326391"/>
            <a:ext cx="3523126" cy="2710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42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4554-F346-422E-06FE-01B1C061EF7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6CD1633B-60C4-5C1C-1626-FC8A6B049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AF6B7447-0E44-459C-2D87-5EC062AE5BFC}"/>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第３問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89D7F855-3B48-23C3-4895-4EE14FD68EC9}"/>
              </a:ext>
            </a:extLst>
          </p:cNvPr>
          <p:cNvSpPr txBox="1"/>
          <p:nvPr/>
        </p:nvSpPr>
        <p:spPr>
          <a:xfrm>
            <a:off x="634997" y="1329443"/>
            <a:ext cx="10921999"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おせち料理で縁起のいい食べ物をいろいろ食べますが、その中のひとつで、「先の見通しがよくなる」、「しょうらいがよくなる」という意味で食べる穴の空いた食べ物はなんでしょう？</a:t>
            </a:r>
          </a:p>
        </p:txBody>
      </p:sp>
      <p:sp>
        <p:nvSpPr>
          <p:cNvPr id="6" name="テキスト ボックス 5">
            <a:extLst>
              <a:ext uri="{FF2B5EF4-FFF2-40B4-BE49-F238E27FC236}">
                <a16:creationId xmlns:a16="http://schemas.microsoft.com/office/drawing/2014/main" id="{C4574B7B-24C6-1771-E9CA-0D10FABA9515}"/>
              </a:ext>
            </a:extLst>
          </p:cNvPr>
          <p:cNvSpPr txBox="1"/>
          <p:nvPr/>
        </p:nvSpPr>
        <p:spPr>
          <a:xfrm>
            <a:off x="4115041" y="3084789"/>
            <a:ext cx="3961917"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①ちくわ</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②れんこん</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③マカロニ</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5" name="Picture 2" descr="ちくわの無料イラスト / イラストセンター">
            <a:extLst>
              <a:ext uri="{FF2B5EF4-FFF2-40B4-BE49-F238E27FC236}">
                <a16:creationId xmlns:a16="http://schemas.microsoft.com/office/drawing/2014/main" id="{8F3CC97F-2490-2DDE-3B50-BF12DB6B1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975" y="2645352"/>
            <a:ext cx="1933624" cy="14502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栄養・食】れんこんのかわいいフリーイラスト | フタバのフリーイラスト">
            <a:extLst>
              <a:ext uri="{FF2B5EF4-FFF2-40B4-BE49-F238E27FC236}">
                <a16:creationId xmlns:a16="http://schemas.microsoft.com/office/drawing/2014/main" id="{70024C91-D2B6-CA2C-706D-7308C1BC1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975" y="3665842"/>
            <a:ext cx="1745641" cy="17456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vector, Free stock photos, Free psd file, Free icons, photoshop ...">
            <a:extLst>
              <a:ext uri="{FF2B5EF4-FFF2-40B4-BE49-F238E27FC236}">
                <a16:creationId xmlns:a16="http://schemas.microsoft.com/office/drawing/2014/main" id="{FD710D8C-ABD1-865B-4B18-E6A1A7F8B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469" y="4973725"/>
            <a:ext cx="1333501" cy="110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25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8F28-DADE-0E99-6CF5-4BDCBC56143E}"/>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51EC4DA-1684-8D94-A849-0F2E208E3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E04F552C-43DE-4D07-FF3A-E81C090F139B}"/>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a:t>
            </a:r>
            <a:r>
              <a:rPr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a:t>
            </a: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11" name="テキスト ボックス 10">
            <a:extLst>
              <a:ext uri="{FF2B5EF4-FFF2-40B4-BE49-F238E27FC236}">
                <a16:creationId xmlns:a16="http://schemas.microsoft.com/office/drawing/2014/main" id="{09720048-6307-878A-7B35-13A04B245F52}"/>
              </a:ext>
            </a:extLst>
          </p:cNvPr>
          <p:cNvSpPr txBox="1"/>
          <p:nvPr/>
        </p:nvSpPr>
        <p:spPr>
          <a:xfrm>
            <a:off x="567396" y="1662545"/>
            <a:ext cx="11057206" cy="1766455"/>
          </a:xfrm>
          <a:prstGeom prst="rect">
            <a:avLst/>
          </a:prstGeom>
          <a:noFill/>
        </p:spPr>
        <p:txBody>
          <a:bodyPr wrap="square" rtlCol="0">
            <a:noAutofit/>
          </a:bodyPr>
          <a:lstStyle/>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たくさん穴があいているれんこんは、</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食べると将来がみえるといわれ、えんぎのいい食べものといわれています。</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a:extLst>
              <a:ext uri="{FF2B5EF4-FFF2-40B4-BE49-F238E27FC236}">
                <a16:creationId xmlns:a16="http://schemas.microsoft.com/office/drawing/2014/main" id="{88E3EB22-2C9C-D013-B1C4-BAE2E23C8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439" y="3429000"/>
            <a:ext cx="2575120" cy="252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69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DD4B-A05A-7E60-9187-D0F9D47CB22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AC64EAB-5C62-EE0E-1BF3-CECB6A67F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656FF645-A591-1D9F-B17D-EC0FC12AE81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第４問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ACFA7C0C-028D-6E4B-181A-55ED743A9383}"/>
              </a:ext>
            </a:extLst>
          </p:cNvPr>
          <p:cNvSpPr txBox="1"/>
          <p:nvPr/>
        </p:nvSpPr>
        <p:spPr>
          <a:xfrm>
            <a:off x="471268" y="1376990"/>
            <a:ext cx="11249464"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おせち料理を食べるとき、「祝いばし」を使って食べます。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この「祝いばし」は、いつも使っている「はし」とは形がちがい、</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両はしが細くなっています。それはなぜでしょう</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6" name="テキスト ボックス 5">
            <a:extLst>
              <a:ext uri="{FF2B5EF4-FFF2-40B4-BE49-F238E27FC236}">
                <a16:creationId xmlns:a16="http://schemas.microsoft.com/office/drawing/2014/main" id="{6CC2B24F-3490-0FA4-2BF1-D3C9D8BE4F77}"/>
              </a:ext>
            </a:extLst>
          </p:cNvPr>
          <p:cNvSpPr txBox="1"/>
          <p:nvPr/>
        </p:nvSpPr>
        <p:spPr>
          <a:xfrm>
            <a:off x="471267" y="3125630"/>
            <a:ext cx="11495445" cy="2677656"/>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①どちらも使えるようになっている。</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②片方は自分が食べるときに使い、もう片方は、全部盛り付けられた</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皿から自分が食べる分をとるときに使う。</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③自分が食べる方と、もう片方は神様が使うため細くなっている。</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24452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D1B6-4AA8-9244-4E99-7D89476ED179}"/>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B46B542-048B-A182-8912-1448A3AFA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770DC86A-05A2-323D-9C11-3D0F9183037D}"/>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BDD3015F-C632-9E49-3BF4-5082B4244CB2}"/>
              </a:ext>
            </a:extLst>
          </p:cNvPr>
          <p:cNvSpPr txBox="1"/>
          <p:nvPr/>
        </p:nvSpPr>
        <p:spPr>
          <a:xfrm>
            <a:off x="567396" y="1398485"/>
            <a:ext cx="11057206" cy="3271990"/>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正月の「祝いばし」の両はしが細くなっているのは、一方を年神様（１年の福を運んでくる神様）が使うためです。年神様と一緒におせち料理やお雑煮を食べることで、神様に守られ、喜びを分かち合うというのが祝いばしを使う最大の理由のひとつです。また、中ほどが太いことから、俵にたとえて豊作を、そして子孫繁栄（子どもが増えて家が栄える）の願いも込められ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grpSp>
        <p:nvGrpSpPr>
          <p:cNvPr id="9" name="グループ化 8">
            <a:extLst>
              <a:ext uri="{FF2B5EF4-FFF2-40B4-BE49-F238E27FC236}">
                <a16:creationId xmlns:a16="http://schemas.microsoft.com/office/drawing/2014/main" id="{D03B3994-6712-AABB-0C1E-126C4BDA6433}"/>
              </a:ext>
            </a:extLst>
          </p:cNvPr>
          <p:cNvGrpSpPr/>
          <p:nvPr/>
        </p:nvGrpSpPr>
        <p:grpSpPr>
          <a:xfrm>
            <a:off x="3825226" y="5024736"/>
            <a:ext cx="4541545" cy="151659"/>
            <a:chOff x="4642338" y="4799855"/>
            <a:chExt cx="4541545" cy="151659"/>
          </a:xfrm>
        </p:grpSpPr>
        <p:sp>
          <p:nvSpPr>
            <p:cNvPr id="4" name="台形 3">
              <a:extLst>
                <a:ext uri="{FF2B5EF4-FFF2-40B4-BE49-F238E27FC236}">
                  <a16:creationId xmlns:a16="http://schemas.microsoft.com/office/drawing/2014/main" id="{3C80FFBE-9114-2164-01F1-157A531E3FBA}"/>
                </a:ext>
              </a:extLst>
            </p:cNvPr>
            <p:cNvSpPr/>
            <p:nvPr/>
          </p:nvSpPr>
          <p:spPr>
            <a:xfrm rot="5400000">
              <a:off x="8476600" y="4243488"/>
              <a:ext cx="150915" cy="1263650"/>
            </a:xfrm>
            <a:prstGeom prst="trapezoid">
              <a:avLst/>
            </a:prstGeom>
            <a:solidFill>
              <a:srgbClr val="F4EB70"/>
            </a:solidFill>
            <a:ln>
              <a:solidFill>
                <a:srgbClr val="F4EB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台形 4">
              <a:extLst>
                <a:ext uri="{FF2B5EF4-FFF2-40B4-BE49-F238E27FC236}">
                  <a16:creationId xmlns:a16="http://schemas.microsoft.com/office/drawing/2014/main" id="{1B8029E9-7F07-5706-6357-8840D76D12B0}"/>
                </a:ext>
              </a:extLst>
            </p:cNvPr>
            <p:cNvSpPr/>
            <p:nvPr/>
          </p:nvSpPr>
          <p:spPr>
            <a:xfrm rot="16200000" flipH="1">
              <a:off x="5198705" y="4244231"/>
              <a:ext cx="150915" cy="1263650"/>
            </a:xfrm>
            <a:prstGeom prst="trapezoid">
              <a:avLst/>
            </a:prstGeom>
            <a:solidFill>
              <a:srgbClr val="F4EB70"/>
            </a:solidFill>
            <a:ln>
              <a:solidFill>
                <a:srgbClr val="F4EB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E8B3C00-9C5D-0C0F-9EA5-4533453FC885}"/>
                </a:ext>
              </a:extLst>
            </p:cNvPr>
            <p:cNvSpPr/>
            <p:nvPr/>
          </p:nvSpPr>
          <p:spPr>
            <a:xfrm>
              <a:off x="5905988" y="4800598"/>
              <a:ext cx="1995952" cy="150916"/>
            </a:xfrm>
            <a:prstGeom prst="rect">
              <a:avLst/>
            </a:prstGeom>
            <a:solidFill>
              <a:srgbClr val="F4EB70"/>
            </a:solidFill>
            <a:ln>
              <a:solidFill>
                <a:srgbClr val="F4EB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9C73482D-D2D0-EE5B-34B8-4FB56FE0D8A9}"/>
              </a:ext>
            </a:extLst>
          </p:cNvPr>
          <p:cNvGrpSpPr/>
          <p:nvPr/>
        </p:nvGrpSpPr>
        <p:grpSpPr>
          <a:xfrm>
            <a:off x="3825226" y="5529913"/>
            <a:ext cx="4541545" cy="151659"/>
            <a:chOff x="4642338" y="4799855"/>
            <a:chExt cx="4541545" cy="151659"/>
          </a:xfrm>
        </p:grpSpPr>
        <p:sp>
          <p:nvSpPr>
            <p:cNvPr id="12" name="台形 11">
              <a:extLst>
                <a:ext uri="{FF2B5EF4-FFF2-40B4-BE49-F238E27FC236}">
                  <a16:creationId xmlns:a16="http://schemas.microsoft.com/office/drawing/2014/main" id="{428E04D7-5EC5-E1FC-CA20-D6CEA4C463EB}"/>
                </a:ext>
              </a:extLst>
            </p:cNvPr>
            <p:cNvSpPr/>
            <p:nvPr/>
          </p:nvSpPr>
          <p:spPr>
            <a:xfrm rot="5400000">
              <a:off x="8476600" y="4243488"/>
              <a:ext cx="150915" cy="1263650"/>
            </a:xfrm>
            <a:prstGeom prst="trapezoid">
              <a:avLst/>
            </a:prstGeom>
            <a:solidFill>
              <a:srgbClr val="F4EB70"/>
            </a:solidFill>
            <a:ln>
              <a:solidFill>
                <a:srgbClr val="F4EB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台形 12">
              <a:extLst>
                <a:ext uri="{FF2B5EF4-FFF2-40B4-BE49-F238E27FC236}">
                  <a16:creationId xmlns:a16="http://schemas.microsoft.com/office/drawing/2014/main" id="{089DB671-E9EE-63F6-60CA-BE685C20B8AB}"/>
                </a:ext>
              </a:extLst>
            </p:cNvPr>
            <p:cNvSpPr/>
            <p:nvPr/>
          </p:nvSpPr>
          <p:spPr>
            <a:xfrm rot="16200000" flipH="1">
              <a:off x="5198705" y="4244231"/>
              <a:ext cx="150915" cy="1263650"/>
            </a:xfrm>
            <a:prstGeom prst="trapezoid">
              <a:avLst/>
            </a:prstGeom>
            <a:solidFill>
              <a:srgbClr val="F4EB70"/>
            </a:solidFill>
            <a:ln>
              <a:solidFill>
                <a:srgbClr val="F4EB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0BBB859-9220-F18C-B824-1FF7C7AEB241}"/>
                </a:ext>
              </a:extLst>
            </p:cNvPr>
            <p:cNvSpPr/>
            <p:nvPr/>
          </p:nvSpPr>
          <p:spPr>
            <a:xfrm>
              <a:off x="5905988" y="4800598"/>
              <a:ext cx="1995952" cy="150916"/>
            </a:xfrm>
            <a:prstGeom prst="rect">
              <a:avLst/>
            </a:prstGeom>
            <a:solidFill>
              <a:srgbClr val="F4EB70"/>
            </a:solidFill>
            <a:ln>
              <a:solidFill>
                <a:srgbClr val="F4EB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7773414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dirty="0">
            <a:solidFill>
              <a:srgbClr val="FF0000"/>
            </a:solidFill>
          </a:defRPr>
        </a:defPPr>
      </a:lstStyle>
      <a:style>
        <a:lnRef idx="2">
          <a:schemeClr val="accent6"/>
        </a:lnRef>
        <a:fillRef idx="1">
          <a:schemeClr val="lt1"/>
        </a:fillRef>
        <a:effectRef idx="0">
          <a:schemeClr val="accent6"/>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564</TotalTime>
  <Words>1206</Words>
  <Application>Microsoft Office PowerPoint</Application>
  <PresentationFormat>ワイド画面</PresentationFormat>
  <Paragraphs>117</Paragraphs>
  <Slides>23</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23</vt:i4>
      </vt:variant>
    </vt:vector>
  </HeadingPairs>
  <TitlesOfParts>
    <vt:vector size="28" baseType="lpstr">
      <vt:lpstr>HGS創英角ﾎﾟｯﾌﾟ体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SHOKUIKU3</dc:creator>
  <cp:lastModifiedBy>03 SHOKUIKU</cp:lastModifiedBy>
  <cp:revision>33</cp:revision>
  <dcterms:created xsi:type="dcterms:W3CDTF">2024-02-13T02:30:19Z</dcterms:created>
  <dcterms:modified xsi:type="dcterms:W3CDTF">2026-01-08T06:49:09Z</dcterms:modified>
</cp:coreProperties>
</file>