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0" r:id="rId2"/>
    <p:sldId id="283" r:id="rId3"/>
    <p:sldId id="284" r:id="rId4"/>
    <p:sldId id="269" r:id="rId5"/>
    <p:sldId id="270" r:id="rId6"/>
    <p:sldId id="262" r:id="rId7"/>
    <p:sldId id="261" r:id="rId8"/>
    <p:sldId id="281" r:id="rId9"/>
    <p:sldId id="282" r:id="rId10"/>
    <p:sldId id="285" r:id="rId11"/>
    <p:sldId id="286" r:id="rId12"/>
    <p:sldId id="287" r:id="rId13"/>
    <p:sldId id="288" r:id="rId14"/>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721E"/>
    <a:srgbClr val="FF5D5D"/>
    <a:srgbClr val="FA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1" d="100"/>
          <a:sy n="81" d="100"/>
        </p:scale>
        <p:origin x="120" y="54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EFCCF5-1096-DF65-4FE8-F92C424955B5}"/>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3AAA72EA-F41B-EB8B-D0D5-C19B1A34A0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D99EB720-9995-2B57-A305-B9F51FADAA2B}"/>
              </a:ext>
            </a:extLst>
          </p:cNvPr>
          <p:cNvSpPr>
            <a:spLocks noGrp="1"/>
          </p:cNvSpPr>
          <p:nvPr>
            <p:ph type="dt" sz="half" idx="10"/>
          </p:nvPr>
        </p:nvSpPr>
        <p:spPr/>
        <p:txBody>
          <a:bodyPr/>
          <a:lstStyle/>
          <a:p>
            <a:fld id="{D1B3B32B-3649-4657-9C18-313958568760}" type="datetimeFigureOut">
              <a:rPr kumimoji="1" lang="ja-JP" altLang="en-US" smtClean="0"/>
              <a:t>2024/8/26</a:t>
            </a:fld>
            <a:endParaRPr kumimoji="1" lang="ja-JP" altLang="en-US"/>
          </a:p>
        </p:txBody>
      </p:sp>
      <p:sp>
        <p:nvSpPr>
          <p:cNvPr id="5" name="フッター プレースホルダー 4">
            <a:extLst>
              <a:ext uri="{FF2B5EF4-FFF2-40B4-BE49-F238E27FC236}">
                <a16:creationId xmlns:a16="http://schemas.microsoft.com/office/drawing/2014/main" id="{75209F3C-2DE3-E0DF-3C01-7CC0EFD14EF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43B98E0-375E-5906-45AB-CE29500A5A23}"/>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676478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FAE093-1EF8-8315-FAD4-4FF8BBFB1A4C}"/>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AE37675-C66D-23AA-4B69-0B73C7B19619}"/>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A20CBC7-9BE6-36E9-E749-CE3BEDC2B7B8}"/>
              </a:ext>
            </a:extLst>
          </p:cNvPr>
          <p:cNvSpPr>
            <a:spLocks noGrp="1"/>
          </p:cNvSpPr>
          <p:nvPr>
            <p:ph type="dt" sz="half" idx="10"/>
          </p:nvPr>
        </p:nvSpPr>
        <p:spPr/>
        <p:txBody>
          <a:bodyPr/>
          <a:lstStyle/>
          <a:p>
            <a:fld id="{D1B3B32B-3649-4657-9C18-313958568760}" type="datetimeFigureOut">
              <a:rPr kumimoji="1" lang="ja-JP" altLang="en-US" smtClean="0"/>
              <a:t>2024/8/26</a:t>
            </a:fld>
            <a:endParaRPr kumimoji="1" lang="ja-JP" altLang="en-US"/>
          </a:p>
        </p:txBody>
      </p:sp>
      <p:sp>
        <p:nvSpPr>
          <p:cNvPr id="5" name="フッター プレースホルダー 4">
            <a:extLst>
              <a:ext uri="{FF2B5EF4-FFF2-40B4-BE49-F238E27FC236}">
                <a16:creationId xmlns:a16="http://schemas.microsoft.com/office/drawing/2014/main" id="{C8D70766-808F-1DD4-66DC-D03D301102C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77AF389-2CFA-5797-DE84-DB6CC0EA0AAD}"/>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131768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847110FA-2943-DB6D-F7BF-6488B0FCD431}"/>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1C9F36F-710E-31AF-7B0D-54F63A4E01D9}"/>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B00F79C-ECB8-8876-7151-4CA6A4A12569}"/>
              </a:ext>
            </a:extLst>
          </p:cNvPr>
          <p:cNvSpPr>
            <a:spLocks noGrp="1"/>
          </p:cNvSpPr>
          <p:nvPr>
            <p:ph type="dt" sz="half" idx="10"/>
          </p:nvPr>
        </p:nvSpPr>
        <p:spPr/>
        <p:txBody>
          <a:bodyPr/>
          <a:lstStyle/>
          <a:p>
            <a:fld id="{D1B3B32B-3649-4657-9C18-313958568760}" type="datetimeFigureOut">
              <a:rPr kumimoji="1" lang="ja-JP" altLang="en-US" smtClean="0"/>
              <a:t>2024/8/26</a:t>
            </a:fld>
            <a:endParaRPr kumimoji="1" lang="ja-JP" altLang="en-US"/>
          </a:p>
        </p:txBody>
      </p:sp>
      <p:sp>
        <p:nvSpPr>
          <p:cNvPr id="5" name="フッター プレースホルダー 4">
            <a:extLst>
              <a:ext uri="{FF2B5EF4-FFF2-40B4-BE49-F238E27FC236}">
                <a16:creationId xmlns:a16="http://schemas.microsoft.com/office/drawing/2014/main" id="{6C9E1C04-7EC4-A413-5E85-E18FE1EA5AB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74A3E4A-3046-57E7-209B-AFF2E38DCC88}"/>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1023210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CD7690-3D64-4CBA-C3F0-5D24E47325CB}"/>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07C076D-17A2-AF1C-F3BB-FE376FB71B51}"/>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BEBEB59-79B6-62D6-EF21-911E922ABA2D}"/>
              </a:ext>
            </a:extLst>
          </p:cNvPr>
          <p:cNvSpPr>
            <a:spLocks noGrp="1"/>
          </p:cNvSpPr>
          <p:nvPr>
            <p:ph type="dt" sz="half" idx="10"/>
          </p:nvPr>
        </p:nvSpPr>
        <p:spPr/>
        <p:txBody>
          <a:bodyPr/>
          <a:lstStyle/>
          <a:p>
            <a:fld id="{D1B3B32B-3649-4657-9C18-313958568760}" type="datetimeFigureOut">
              <a:rPr kumimoji="1" lang="ja-JP" altLang="en-US" smtClean="0"/>
              <a:t>2024/8/26</a:t>
            </a:fld>
            <a:endParaRPr kumimoji="1" lang="ja-JP" altLang="en-US"/>
          </a:p>
        </p:txBody>
      </p:sp>
      <p:sp>
        <p:nvSpPr>
          <p:cNvPr id="5" name="フッター プレースホルダー 4">
            <a:extLst>
              <a:ext uri="{FF2B5EF4-FFF2-40B4-BE49-F238E27FC236}">
                <a16:creationId xmlns:a16="http://schemas.microsoft.com/office/drawing/2014/main" id="{81D0CC57-BA3A-6AB7-59F0-8CE7C26E00F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F3D9C6F-DD51-9AEE-C887-514C44F4C1BF}"/>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1593878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A8F6AE-5A11-D0F2-D26D-5E1BBEF88C75}"/>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61CFDE8-CC81-38B1-1706-4AB44929C59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0AE8FD12-8109-B7AA-DACC-89F1643A706D}"/>
              </a:ext>
            </a:extLst>
          </p:cNvPr>
          <p:cNvSpPr>
            <a:spLocks noGrp="1"/>
          </p:cNvSpPr>
          <p:nvPr>
            <p:ph type="dt" sz="half" idx="10"/>
          </p:nvPr>
        </p:nvSpPr>
        <p:spPr/>
        <p:txBody>
          <a:bodyPr/>
          <a:lstStyle/>
          <a:p>
            <a:fld id="{D1B3B32B-3649-4657-9C18-313958568760}" type="datetimeFigureOut">
              <a:rPr kumimoji="1" lang="ja-JP" altLang="en-US" smtClean="0"/>
              <a:t>2024/8/26</a:t>
            </a:fld>
            <a:endParaRPr kumimoji="1" lang="ja-JP" altLang="en-US"/>
          </a:p>
        </p:txBody>
      </p:sp>
      <p:sp>
        <p:nvSpPr>
          <p:cNvPr id="5" name="フッター プレースホルダー 4">
            <a:extLst>
              <a:ext uri="{FF2B5EF4-FFF2-40B4-BE49-F238E27FC236}">
                <a16:creationId xmlns:a16="http://schemas.microsoft.com/office/drawing/2014/main" id="{8B5E80D6-B463-21C1-564D-FDEEFDB59DD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9B27558-93BB-6693-CC2D-25A82D9F8200}"/>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3684593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790859-813D-C347-89DA-CE1CEDCC66A2}"/>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4AEDC04-EF8C-B27E-FE45-1818AE834142}"/>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89CAC13E-7FD8-B91D-8E3C-CEC5EAD1AB75}"/>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2D1F7C60-A03D-C236-FD67-D076E5157794}"/>
              </a:ext>
            </a:extLst>
          </p:cNvPr>
          <p:cNvSpPr>
            <a:spLocks noGrp="1"/>
          </p:cNvSpPr>
          <p:nvPr>
            <p:ph type="dt" sz="half" idx="10"/>
          </p:nvPr>
        </p:nvSpPr>
        <p:spPr/>
        <p:txBody>
          <a:bodyPr/>
          <a:lstStyle/>
          <a:p>
            <a:fld id="{D1B3B32B-3649-4657-9C18-313958568760}" type="datetimeFigureOut">
              <a:rPr kumimoji="1" lang="ja-JP" altLang="en-US" smtClean="0"/>
              <a:t>2024/8/26</a:t>
            </a:fld>
            <a:endParaRPr kumimoji="1" lang="ja-JP" altLang="en-US"/>
          </a:p>
        </p:txBody>
      </p:sp>
      <p:sp>
        <p:nvSpPr>
          <p:cNvPr id="6" name="フッター プレースホルダー 5">
            <a:extLst>
              <a:ext uri="{FF2B5EF4-FFF2-40B4-BE49-F238E27FC236}">
                <a16:creationId xmlns:a16="http://schemas.microsoft.com/office/drawing/2014/main" id="{0A177E91-E367-A6B6-256B-4746A8603FF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9D9ADCD-5885-7BDA-8314-CA4E7C013225}"/>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1383242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407B5F4-C34E-0AC4-AB44-CA5D3DEC1CA4}"/>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D06CB68-E1EB-86AA-DC26-635C599C6B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CEF7B09F-0E32-5939-DAA5-1A5BEC96C8FE}"/>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849E01BB-CF8B-26D0-F322-389EF406AF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3C59F61A-3CFF-83D7-6FB8-D5CAACDDFF4A}"/>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069EBE43-E12C-56E5-80BA-54E0854B5AB5}"/>
              </a:ext>
            </a:extLst>
          </p:cNvPr>
          <p:cNvSpPr>
            <a:spLocks noGrp="1"/>
          </p:cNvSpPr>
          <p:nvPr>
            <p:ph type="dt" sz="half" idx="10"/>
          </p:nvPr>
        </p:nvSpPr>
        <p:spPr/>
        <p:txBody>
          <a:bodyPr/>
          <a:lstStyle/>
          <a:p>
            <a:fld id="{D1B3B32B-3649-4657-9C18-313958568760}" type="datetimeFigureOut">
              <a:rPr kumimoji="1" lang="ja-JP" altLang="en-US" smtClean="0"/>
              <a:t>2024/8/26</a:t>
            </a:fld>
            <a:endParaRPr kumimoji="1" lang="ja-JP" altLang="en-US"/>
          </a:p>
        </p:txBody>
      </p:sp>
      <p:sp>
        <p:nvSpPr>
          <p:cNvPr id="8" name="フッター プレースホルダー 7">
            <a:extLst>
              <a:ext uri="{FF2B5EF4-FFF2-40B4-BE49-F238E27FC236}">
                <a16:creationId xmlns:a16="http://schemas.microsoft.com/office/drawing/2014/main" id="{2228FFA2-8570-C363-A88F-21C3B41BDA4E}"/>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665F6D07-C3A6-F1E2-D864-16513CD4680E}"/>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1593766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EE5DFCD-A53F-A24C-0F48-04E1C7BF582A}"/>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62EA066B-2650-59E6-A8B8-D8579B1E3483}"/>
              </a:ext>
            </a:extLst>
          </p:cNvPr>
          <p:cNvSpPr>
            <a:spLocks noGrp="1"/>
          </p:cNvSpPr>
          <p:nvPr>
            <p:ph type="dt" sz="half" idx="10"/>
          </p:nvPr>
        </p:nvSpPr>
        <p:spPr/>
        <p:txBody>
          <a:bodyPr/>
          <a:lstStyle/>
          <a:p>
            <a:fld id="{D1B3B32B-3649-4657-9C18-313958568760}" type="datetimeFigureOut">
              <a:rPr kumimoji="1" lang="ja-JP" altLang="en-US" smtClean="0"/>
              <a:t>2024/8/26</a:t>
            </a:fld>
            <a:endParaRPr kumimoji="1" lang="ja-JP" altLang="en-US"/>
          </a:p>
        </p:txBody>
      </p:sp>
      <p:sp>
        <p:nvSpPr>
          <p:cNvPr id="4" name="フッター プレースホルダー 3">
            <a:extLst>
              <a:ext uri="{FF2B5EF4-FFF2-40B4-BE49-F238E27FC236}">
                <a16:creationId xmlns:a16="http://schemas.microsoft.com/office/drawing/2014/main" id="{BE6FE625-57B4-C51A-0BE0-ABBCB1EDE138}"/>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CCAF4D52-1063-AC92-BE6A-077C364B3872}"/>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4208003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92C496F1-3398-0C83-533F-5E07A7D80A83}"/>
              </a:ext>
            </a:extLst>
          </p:cNvPr>
          <p:cNvSpPr>
            <a:spLocks noGrp="1"/>
          </p:cNvSpPr>
          <p:nvPr>
            <p:ph type="dt" sz="half" idx="10"/>
          </p:nvPr>
        </p:nvSpPr>
        <p:spPr/>
        <p:txBody>
          <a:bodyPr/>
          <a:lstStyle/>
          <a:p>
            <a:fld id="{D1B3B32B-3649-4657-9C18-313958568760}" type="datetimeFigureOut">
              <a:rPr kumimoji="1" lang="ja-JP" altLang="en-US" smtClean="0"/>
              <a:t>2024/8/26</a:t>
            </a:fld>
            <a:endParaRPr kumimoji="1" lang="ja-JP" altLang="en-US"/>
          </a:p>
        </p:txBody>
      </p:sp>
      <p:sp>
        <p:nvSpPr>
          <p:cNvPr id="3" name="フッター プレースホルダー 2">
            <a:extLst>
              <a:ext uri="{FF2B5EF4-FFF2-40B4-BE49-F238E27FC236}">
                <a16:creationId xmlns:a16="http://schemas.microsoft.com/office/drawing/2014/main" id="{D61D3224-99AB-561F-00E2-6C66AA723D8E}"/>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F9765327-8CC6-2C7C-DDEE-EA2BA637773E}"/>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2491549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B55B070-0E54-2998-A5EB-227B80BCA69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2A449D3-681E-CA0A-5464-E35F99340B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77AC362C-216F-6C8D-4334-06F2D2821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14385618-22ED-7D8A-83F8-EE9DEABDEB13}"/>
              </a:ext>
            </a:extLst>
          </p:cNvPr>
          <p:cNvSpPr>
            <a:spLocks noGrp="1"/>
          </p:cNvSpPr>
          <p:nvPr>
            <p:ph type="dt" sz="half" idx="10"/>
          </p:nvPr>
        </p:nvSpPr>
        <p:spPr/>
        <p:txBody>
          <a:bodyPr/>
          <a:lstStyle/>
          <a:p>
            <a:fld id="{D1B3B32B-3649-4657-9C18-313958568760}" type="datetimeFigureOut">
              <a:rPr kumimoji="1" lang="ja-JP" altLang="en-US" smtClean="0"/>
              <a:t>2024/8/26</a:t>
            </a:fld>
            <a:endParaRPr kumimoji="1" lang="ja-JP" altLang="en-US"/>
          </a:p>
        </p:txBody>
      </p:sp>
      <p:sp>
        <p:nvSpPr>
          <p:cNvPr id="6" name="フッター プレースホルダー 5">
            <a:extLst>
              <a:ext uri="{FF2B5EF4-FFF2-40B4-BE49-F238E27FC236}">
                <a16:creationId xmlns:a16="http://schemas.microsoft.com/office/drawing/2014/main" id="{73CB4BD5-91ED-8206-C97E-E4542C71EA9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352C3AC-3C13-3642-9386-8E8638B19818}"/>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2113422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710F42-46E4-9498-B4CA-0A8BCA64A51C}"/>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2E16DD36-C8F7-7B33-F430-BBBAFD227C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0247F056-B037-14B7-DC8B-336A98E9A0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B696CBD9-60F4-CEE6-DA80-88D55E1476CC}"/>
              </a:ext>
            </a:extLst>
          </p:cNvPr>
          <p:cNvSpPr>
            <a:spLocks noGrp="1"/>
          </p:cNvSpPr>
          <p:nvPr>
            <p:ph type="dt" sz="half" idx="10"/>
          </p:nvPr>
        </p:nvSpPr>
        <p:spPr/>
        <p:txBody>
          <a:bodyPr/>
          <a:lstStyle/>
          <a:p>
            <a:fld id="{D1B3B32B-3649-4657-9C18-313958568760}" type="datetimeFigureOut">
              <a:rPr kumimoji="1" lang="ja-JP" altLang="en-US" smtClean="0"/>
              <a:t>2024/8/26</a:t>
            </a:fld>
            <a:endParaRPr kumimoji="1" lang="ja-JP" altLang="en-US"/>
          </a:p>
        </p:txBody>
      </p:sp>
      <p:sp>
        <p:nvSpPr>
          <p:cNvPr id="6" name="フッター プレースホルダー 5">
            <a:extLst>
              <a:ext uri="{FF2B5EF4-FFF2-40B4-BE49-F238E27FC236}">
                <a16:creationId xmlns:a16="http://schemas.microsoft.com/office/drawing/2014/main" id="{29D11CB5-476B-C18B-3944-6652ADE28D0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A79B33F-04E6-6147-3866-6FA8F82BAA83}"/>
              </a:ext>
            </a:extLst>
          </p:cNvPr>
          <p:cNvSpPr>
            <a:spLocks noGrp="1"/>
          </p:cNvSpPr>
          <p:nvPr>
            <p:ph type="sldNum" sz="quarter" idx="12"/>
          </p:nvPr>
        </p:nvSpPr>
        <p:spPr/>
        <p:txBody>
          <a:body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3429539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6EA74BB0-E652-C897-EE83-47B3F05F77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3AB3AED-52F9-1587-B9AE-CA319453ED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BEDA5EC-CCAC-2FD3-ABF6-61F54B5985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1B3B32B-3649-4657-9C18-313958568760}" type="datetimeFigureOut">
              <a:rPr kumimoji="1" lang="ja-JP" altLang="en-US" smtClean="0"/>
              <a:t>2024/8/26</a:t>
            </a:fld>
            <a:endParaRPr kumimoji="1" lang="ja-JP" altLang="en-US"/>
          </a:p>
        </p:txBody>
      </p:sp>
      <p:sp>
        <p:nvSpPr>
          <p:cNvPr id="5" name="フッター プレースホルダー 4">
            <a:extLst>
              <a:ext uri="{FF2B5EF4-FFF2-40B4-BE49-F238E27FC236}">
                <a16:creationId xmlns:a16="http://schemas.microsoft.com/office/drawing/2014/main" id="{1C1A7324-9172-40AB-9C41-64662B006D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2701E706-42E8-6E2A-121D-C569BBC861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DA2393F-0E06-4A44-9498-A3D1992212E1}" type="slidenum">
              <a:rPr kumimoji="1" lang="ja-JP" altLang="en-US" smtClean="0"/>
              <a:t>‹#›</a:t>
            </a:fld>
            <a:endParaRPr kumimoji="1" lang="ja-JP" altLang="en-US"/>
          </a:p>
        </p:txBody>
      </p:sp>
    </p:spTree>
    <p:extLst>
      <p:ext uri="{BB962C8B-B14F-4D97-AF65-F5344CB8AC3E}">
        <p14:creationId xmlns:p14="http://schemas.microsoft.com/office/powerpoint/2010/main" val="25482760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背景パターン&#10;&#10;自動的に生成された説明">
            <a:extLst>
              <a:ext uri="{FF2B5EF4-FFF2-40B4-BE49-F238E27FC236}">
                <a16:creationId xmlns:a16="http://schemas.microsoft.com/office/drawing/2014/main" id="{EFD3C628-B737-877B-E3D6-C9A1E6F93E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4" name="テキスト ボックス 3">
            <a:extLst>
              <a:ext uri="{FF2B5EF4-FFF2-40B4-BE49-F238E27FC236}">
                <a16:creationId xmlns:a16="http://schemas.microsoft.com/office/drawing/2014/main" id="{D3DC5F98-1572-FBF2-14F3-FE63FDD308B0}"/>
              </a:ext>
            </a:extLst>
          </p:cNvPr>
          <p:cNvSpPr txBox="1"/>
          <p:nvPr/>
        </p:nvSpPr>
        <p:spPr>
          <a:xfrm>
            <a:off x="1390357" y="1182549"/>
            <a:ext cx="9411286" cy="1862048"/>
          </a:xfrm>
          <a:prstGeom prst="rect">
            <a:avLst/>
          </a:prstGeom>
          <a:noFill/>
        </p:spPr>
        <p:txBody>
          <a:bodyPr wrap="square" rtlCol="0">
            <a:spAutoFit/>
          </a:bodyPr>
          <a:lstStyle/>
          <a:p>
            <a:pPr algn="ctr"/>
            <a:r>
              <a:rPr kumimoji="1" lang="ja-JP" altLang="en-US" sz="11500" b="1" dirty="0">
                <a:ln w="22225">
                  <a:solidFill>
                    <a:srgbClr val="0070C0"/>
                  </a:solidFill>
                  <a:prstDash val="solid"/>
                </a:ln>
                <a:solidFill>
                  <a:srgbClr val="FFFF00"/>
                </a:solidFill>
                <a:latin typeface="HGS創英角ﾎﾟｯﾌﾟ体" panose="040B0A00000000000000" pitchFamily="50" charset="-128"/>
                <a:ea typeface="HGS創英角ﾎﾟｯﾌﾟ体" panose="040B0A00000000000000" pitchFamily="50" charset="-128"/>
              </a:rPr>
              <a:t>食べ物クイズ　</a:t>
            </a:r>
          </a:p>
        </p:txBody>
      </p:sp>
      <p:sp>
        <p:nvSpPr>
          <p:cNvPr id="7" name="テキスト ボックス 6">
            <a:extLst>
              <a:ext uri="{FF2B5EF4-FFF2-40B4-BE49-F238E27FC236}">
                <a16:creationId xmlns:a16="http://schemas.microsoft.com/office/drawing/2014/main" id="{EAE00E61-B96A-6BA5-BEF9-90425178C530}"/>
              </a:ext>
            </a:extLst>
          </p:cNvPr>
          <p:cNvSpPr txBox="1"/>
          <p:nvPr/>
        </p:nvSpPr>
        <p:spPr>
          <a:xfrm>
            <a:off x="4979963" y="3428682"/>
            <a:ext cx="6968196" cy="769441"/>
          </a:xfrm>
          <a:prstGeom prst="rect">
            <a:avLst/>
          </a:prstGeom>
          <a:noFill/>
        </p:spPr>
        <p:txBody>
          <a:bodyPr wrap="square" rtlCol="0">
            <a:spAutoFit/>
          </a:bodyPr>
          <a:lstStyle/>
          <a:p>
            <a:pPr algn="ctr"/>
            <a:r>
              <a:rPr lang="ja-JP" altLang="en-US" sz="4400" b="1" dirty="0">
                <a:ln w="22225">
                  <a:solidFill>
                    <a:srgbClr val="0070C0"/>
                  </a:solidFill>
                  <a:prstDash val="solid"/>
                </a:ln>
                <a:solidFill>
                  <a:srgbClr val="FFFF00"/>
                </a:solidFill>
                <a:latin typeface="HGS創英角ﾎﾟｯﾌﾟ体" panose="040B0A00000000000000" pitchFamily="50" charset="-128"/>
                <a:ea typeface="HGS創英角ﾎﾟｯﾌﾟ体" panose="040B0A00000000000000" pitchFamily="50" charset="-128"/>
              </a:rPr>
              <a:t>～郷土料理編～</a:t>
            </a:r>
            <a:r>
              <a:rPr lang="ja-JP" altLang="en-US" sz="4400" b="1">
                <a:ln w="22225">
                  <a:solidFill>
                    <a:srgbClr val="0070C0"/>
                  </a:solidFill>
                  <a:prstDash val="solid"/>
                </a:ln>
                <a:solidFill>
                  <a:srgbClr val="FFFF00"/>
                </a:solidFill>
                <a:latin typeface="HGS創英角ﾎﾟｯﾌﾟ体" panose="040B0A00000000000000" pitchFamily="50" charset="-128"/>
                <a:ea typeface="HGS創英角ﾎﾟｯﾌﾟ体" panose="040B0A00000000000000" pitchFamily="50" charset="-128"/>
              </a:rPr>
              <a:t>（全６問</a:t>
            </a:r>
            <a:r>
              <a:rPr lang="ja-JP" altLang="en-US" sz="4400" b="1" dirty="0">
                <a:ln w="22225">
                  <a:solidFill>
                    <a:srgbClr val="0070C0"/>
                  </a:solidFill>
                  <a:prstDash val="solid"/>
                </a:ln>
                <a:solidFill>
                  <a:srgbClr val="FFFF00"/>
                </a:solidFill>
                <a:latin typeface="HGS創英角ﾎﾟｯﾌﾟ体" panose="040B0A00000000000000" pitchFamily="50" charset="-128"/>
                <a:ea typeface="HGS創英角ﾎﾟｯﾌﾟ体" panose="040B0A00000000000000" pitchFamily="50" charset="-128"/>
              </a:rPr>
              <a:t>）</a:t>
            </a:r>
            <a:r>
              <a:rPr kumimoji="1" lang="ja-JP" altLang="en-US" sz="4400" b="1" dirty="0">
                <a:ln w="22225">
                  <a:solidFill>
                    <a:srgbClr val="0070C0"/>
                  </a:solidFill>
                  <a:prstDash val="solid"/>
                </a:ln>
                <a:solidFill>
                  <a:srgbClr val="FFFF00"/>
                </a:solidFill>
                <a:latin typeface="HGS創英角ﾎﾟｯﾌﾟ体" panose="040B0A00000000000000" pitchFamily="50" charset="-128"/>
                <a:ea typeface="HGS創英角ﾎﾟｯﾌﾟ体" panose="040B0A00000000000000" pitchFamily="50" charset="-128"/>
              </a:rPr>
              <a:t>　</a:t>
            </a:r>
          </a:p>
        </p:txBody>
      </p:sp>
      <p:pic>
        <p:nvPicPr>
          <p:cNvPr id="3" name="Picture 6" descr="お好み焼きのイラスト | 無料のフリー素材 イラストエイト">
            <a:extLst>
              <a:ext uri="{FF2B5EF4-FFF2-40B4-BE49-F238E27FC236}">
                <a16:creationId xmlns:a16="http://schemas.microsoft.com/office/drawing/2014/main" id="{7C01B173-8731-80F6-0E95-4B7BD0CF8E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396" y="3289198"/>
            <a:ext cx="3797509" cy="2848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26735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0585F2-16A0-94A8-21B0-7EA58AF563BD}"/>
            </a:ext>
          </a:extLst>
        </p:cNvPr>
        <p:cNvGrpSpPr/>
        <p:nvPr/>
      </p:nvGrpSpPr>
      <p:grpSpPr>
        <a:xfrm>
          <a:off x="0" y="0"/>
          <a:ext cx="0" cy="0"/>
          <a:chOff x="0" y="0"/>
          <a:chExt cx="0" cy="0"/>
        </a:xfrm>
      </p:grpSpPr>
      <p:pic>
        <p:nvPicPr>
          <p:cNvPr id="4" name="図 3" descr="背景パターン&#10;&#10;自動的に生成された説明">
            <a:extLst>
              <a:ext uri="{FF2B5EF4-FFF2-40B4-BE49-F238E27FC236}">
                <a16:creationId xmlns:a16="http://schemas.microsoft.com/office/drawing/2014/main" id="{6C4A7E0E-9C1F-D170-4406-09BC819461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2" name="テキスト ボックス 1">
            <a:extLst>
              <a:ext uri="{FF2B5EF4-FFF2-40B4-BE49-F238E27FC236}">
                <a16:creationId xmlns:a16="http://schemas.microsoft.com/office/drawing/2014/main" id="{4659118C-88BA-301E-DDA6-D006816950CF}"/>
              </a:ext>
            </a:extLst>
          </p:cNvPr>
          <p:cNvSpPr txBox="1"/>
          <p:nvPr/>
        </p:nvSpPr>
        <p:spPr>
          <a:xfrm>
            <a:off x="1059765" y="522281"/>
            <a:ext cx="1659988" cy="646331"/>
          </a:xfrm>
          <a:prstGeom prst="rect">
            <a:avLst/>
          </a:prstGeom>
          <a:noFill/>
        </p:spPr>
        <p:txBody>
          <a:bodyPr wrap="square" rtlCol="0">
            <a:spAutoFit/>
          </a:bodyPr>
          <a:lstStyle/>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第５問</a:t>
            </a:r>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p>
        </p:txBody>
      </p:sp>
      <p:sp>
        <p:nvSpPr>
          <p:cNvPr id="3" name="テキスト ボックス 2">
            <a:extLst>
              <a:ext uri="{FF2B5EF4-FFF2-40B4-BE49-F238E27FC236}">
                <a16:creationId xmlns:a16="http://schemas.microsoft.com/office/drawing/2014/main" id="{CD2AC257-FA70-FC15-3220-6BEF8973E0D2}"/>
              </a:ext>
            </a:extLst>
          </p:cNvPr>
          <p:cNvSpPr txBox="1"/>
          <p:nvPr/>
        </p:nvSpPr>
        <p:spPr>
          <a:xfrm>
            <a:off x="483967" y="1341254"/>
            <a:ext cx="11224066" cy="954107"/>
          </a:xfrm>
          <a:prstGeom prst="rect">
            <a:avLst/>
          </a:prstGeom>
          <a:noFill/>
        </p:spPr>
        <p:txBody>
          <a:bodyPr wrap="square" rtlCol="0">
            <a:spAutoFit/>
          </a:bodyPr>
          <a:lstStyle/>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沖縄県で、名物料理の一つとして、ゴーヤチャンプルーがあります。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では、チャンプルーの意味は何でしょう。</a:t>
            </a:r>
          </a:p>
        </p:txBody>
      </p:sp>
      <p:sp>
        <p:nvSpPr>
          <p:cNvPr id="5" name="テキスト ボックス 4">
            <a:extLst>
              <a:ext uri="{FF2B5EF4-FFF2-40B4-BE49-F238E27FC236}">
                <a16:creationId xmlns:a16="http://schemas.microsoft.com/office/drawing/2014/main" id="{B534FB65-4B6C-FB62-CBD5-5499C60ABCB7}"/>
              </a:ext>
            </a:extLst>
          </p:cNvPr>
          <p:cNvSpPr txBox="1"/>
          <p:nvPr/>
        </p:nvSpPr>
        <p:spPr>
          <a:xfrm>
            <a:off x="719405" y="2883850"/>
            <a:ext cx="7448203" cy="2554545"/>
          </a:xfrm>
          <a:prstGeom prst="rect">
            <a:avLst/>
          </a:prstGeom>
          <a:noFill/>
        </p:spPr>
        <p:txBody>
          <a:bodyPr wrap="square" rtlCol="0">
            <a:spAutoFit/>
          </a:bodyPr>
          <a:lstStyle/>
          <a:p>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①苦い料理のこと</a:t>
            </a:r>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②まぜたり、炒めること</a:t>
            </a:r>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③豆腐のこと</a:t>
            </a:r>
            <a:endPar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6" name="Picture 2">
            <a:extLst>
              <a:ext uri="{FF2B5EF4-FFF2-40B4-BE49-F238E27FC236}">
                <a16:creationId xmlns:a16="http://schemas.microsoft.com/office/drawing/2014/main" id="{13CAC618-4323-898B-3800-44EDA2E9BE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77474" y="4073773"/>
            <a:ext cx="2800847" cy="2072627"/>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ゴーヤのイラスト（野菜）">
            <a:extLst>
              <a:ext uri="{FF2B5EF4-FFF2-40B4-BE49-F238E27FC236}">
                <a16:creationId xmlns:a16="http://schemas.microsoft.com/office/drawing/2014/main" id="{0581262A-54C5-37D4-A7F3-68630E20A7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1414" y="2560112"/>
            <a:ext cx="1544854" cy="197425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沖縄の民家のイラスト">
            <a:extLst>
              <a:ext uri="{FF2B5EF4-FFF2-40B4-BE49-F238E27FC236}">
                <a16:creationId xmlns:a16="http://schemas.microsoft.com/office/drawing/2014/main" id="{1A9A9393-E81B-0CD8-4757-2EB46D9077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77474" y="1858200"/>
            <a:ext cx="2497142" cy="2072628"/>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島豆腐のイラスト">
            <a:extLst>
              <a:ext uri="{FF2B5EF4-FFF2-40B4-BE49-F238E27FC236}">
                <a16:creationId xmlns:a16="http://schemas.microsoft.com/office/drawing/2014/main" id="{2A89535B-AD15-F9B4-DC65-FB9769445B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6936" y="4481899"/>
            <a:ext cx="1679332" cy="1544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07147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852A36-5833-62F5-9A24-399DA4AC4D86}"/>
            </a:ext>
          </a:extLst>
        </p:cNvPr>
        <p:cNvGrpSpPr/>
        <p:nvPr/>
      </p:nvGrpSpPr>
      <p:grpSpPr>
        <a:xfrm>
          <a:off x="0" y="0"/>
          <a:ext cx="0" cy="0"/>
          <a:chOff x="0" y="0"/>
          <a:chExt cx="0" cy="0"/>
        </a:xfrm>
      </p:grpSpPr>
      <p:pic>
        <p:nvPicPr>
          <p:cNvPr id="3" name="図 2" descr="背景パターン&#10;&#10;自動的に生成された説明">
            <a:extLst>
              <a:ext uri="{FF2B5EF4-FFF2-40B4-BE49-F238E27FC236}">
                <a16:creationId xmlns:a16="http://schemas.microsoft.com/office/drawing/2014/main" id="{7BDFCCCC-8210-3E28-244B-AB3C4186B5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8" name="テキスト ボックス 7">
            <a:extLst>
              <a:ext uri="{FF2B5EF4-FFF2-40B4-BE49-F238E27FC236}">
                <a16:creationId xmlns:a16="http://schemas.microsoft.com/office/drawing/2014/main" id="{A2E0971D-DE66-EDB5-136D-53FB4149DC9E}"/>
              </a:ext>
            </a:extLst>
          </p:cNvPr>
          <p:cNvSpPr txBox="1"/>
          <p:nvPr/>
        </p:nvSpPr>
        <p:spPr>
          <a:xfrm>
            <a:off x="3650565" y="452335"/>
            <a:ext cx="4890868" cy="923330"/>
          </a:xfrm>
          <a:prstGeom prst="rect">
            <a:avLst/>
          </a:prstGeom>
          <a:noFill/>
        </p:spPr>
        <p:txBody>
          <a:bodyPr wrap="square" rtlCol="0">
            <a:spAutoFit/>
          </a:bodyPr>
          <a:lstStyle/>
          <a:p>
            <a:pPr algn="ctr"/>
            <a:r>
              <a:rPr kumimoji="1" lang="ja-JP" altLang="en-US" sz="540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答え　②　　</a:t>
            </a:r>
            <a:endParaRPr kumimoji="1" lang="ja-JP" altLang="en-US" sz="5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sp>
        <p:nvSpPr>
          <p:cNvPr id="11" name="テキスト ボックス 10">
            <a:extLst>
              <a:ext uri="{FF2B5EF4-FFF2-40B4-BE49-F238E27FC236}">
                <a16:creationId xmlns:a16="http://schemas.microsoft.com/office/drawing/2014/main" id="{2147C462-84B0-C259-C1C3-8841EFEE59EA}"/>
              </a:ext>
            </a:extLst>
          </p:cNvPr>
          <p:cNvSpPr txBox="1"/>
          <p:nvPr/>
        </p:nvSpPr>
        <p:spPr>
          <a:xfrm>
            <a:off x="567396" y="1590038"/>
            <a:ext cx="11057206" cy="3846609"/>
          </a:xfrm>
          <a:prstGeom prst="rect">
            <a:avLst/>
          </a:prstGeom>
          <a:noFill/>
        </p:spPr>
        <p:txBody>
          <a:bodyPr wrap="square" rtlCol="0">
            <a:noAutofit/>
          </a:bodyPr>
          <a:lstStyle/>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ゴーヤチャンプルは、沖縄県内の家庭ではもちろん、近年は全国的にも家庭料理として広まっています。苦味のあるゴーヤーを島豆腐や卵と炒めることで食べやすくし、毎日食べても飽きないおいしさに仕上がるのが魅力で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4098" name="Picture 2">
            <a:extLst>
              <a:ext uri="{FF2B5EF4-FFF2-40B4-BE49-F238E27FC236}">
                <a16:creationId xmlns:a16="http://schemas.microsoft.com/office/drawing/2014/main" id="{90C0C7E8-90C6-58B4-874C-2416D61109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7536" y="3429000"/>
            <a:ext cx="3696928" cy="2735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11772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3914CA-905B-7546-810E-84DB5BFBC9E7}"/>
            </a:ext>
          </a:extLst>
        </p:cNvPr>
        <p:cNvGrpSpPr/>
        <p:nvPr/>
      </p:nvGrpSpPr>
      <p:grpSpPr>
        <a:xfrm>
          <a:off x="0" y="0"/>
          <a:ext cx="0" cy="0"/>
          <a:chOff x="0" y="0"/>
          <a:chExt cx="0" cy="0"/>
        </a:xfrm>
      </p:grpSpPr>
      <p:pic>
        <p:nvPicPr>
          <p:cNvPr id="4" name="図 3" descr="背景パターン&#10;&#10;自動的に生成された説明">
            <a:extLst>
              <a:ext uri="{FF2B5EF4-FFF2-40B4-BE49-F238E27FC236}">
                <a16:creationId xmlns:a16="http://schemas.microsoft.com/office/drawing/2014/main" id="{9112BBD1-3296-4F6A-C8A5-03B42A1426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2" name="テキスト ボックス 1">
            <a:extLst>
              <a:ext uri="{FF2B5EF4-FFF2-40B4-BE49-F238E27FC236}">
                <a16:creationId xmlns:a16="http://schemas.microsoft.com/office/drawing/2014/main" id="{1F7539E1-ED5B-BECD-9A4C-44FC52787EC0}"/>
              </a:ext>
            </a:extLst>
          </p:cNvPr>
          <p:cNvSpPr txBox="1"/>
          <p:nvPr/>
        </p:nvSpPr>
        <p:spPr>
          <a:xfrm>
            <a:off x="1059765" y="522281"/>
            <a:ext cx="1659988" cy="646331"/>
          </a:xfrm>
          <a:prstGeom prst="rect">
            <a:avLst/>
          </a:prstGeom>
          <a:noFill/>
        </p:spPr>
        <p:txBody>
          <a:bodyPr wrap="square" rtlCol="0">
            <a:spAutoFit/>
          </a:bodyPr>
          <a:lstStyle/>
          <a:p>
            <a:r>
              <a:rPr lang="ja-JP" altLang="en-US" sz="360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第６問</a:t>
            </a:r>
            <a:r>
              <a:rPr kumimoji="1" lang="ja-JP" altLang="en-US" sz="360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endPar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sp>
        <p:nvSpPr>
          <p:cNvPr id="3" name="テキスト ボックス 2">
            <a:extLst>
              <a:ext uri="{FF2B5EF4-FFF2-40B4-BE49-F238E27FC236}">
                <a16:creationId xmlns:a16="http://schemas.microsoft.com/office/drawing/2014/main" id="{465932E3-AC56-4E72-922E-5B36DEA88734}"/>
              </a:ext>
            </a:extLst>
          </p:cNvPr>
          <p:cNvSpPr txBox="1"/>
          <p:nvPr/>
        </p:nvSpPr>
        <p:spPr>
          <a:xfrm>
            <a:off x="483967" y="1341254"/>
            <a:ext cx="11224066" cy="1384995"/>
          </a:xfrm>
          <a:prstGeom prst="rect">
            <a:avLst/>
          </a:prstGeom>
          <a:noFill/>
        </p:spPr>
        <p:txBody>
          <a:bodyPr wrap="square" rtlCol="0">
            <a:spAutoFit/>
          </a:bodyPr>
          <a:lstStyle/>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北海道では、秋に獲れる魚の鮭を使用して、郷土料理を作ります。大きな鉄板の上に、鮭や野菜をのせて、味噌味のタレやバターなどを使用します。その料理の名前は、何というでしょう？</a:t>
            </a:r>
          </a:p>
        </p:txBody>
      </p:sp>
      <p:sp>
        <p:nvSpPr>
          <p:cNvPr id="5" name="テキスト ボックス 4">
            <a:extLst>
              <a:ext uri="{FF2B5EF4-FFF2-40B4-BE49-F238E27FC236}">
                <a16:creationId xmlns:a16="http://schemas.microsoft.com/office/drawing/2014/main" id="{6B837D8D-0EDD-6581-E4A6-106FA5149FE6}"/>
              </a:ext>
            </a:extLst>
          </p:cNvPr>
          <p:cNvSpPr txBox="1"/>
          <p:nvPr/>
        </p:nvSpPr>
        <p:spPr>
          <a:xfrm>
            <a:off x="844732" y="3090641"/>
            <a:ext cx="3947356" cy="2554545"/>
          </a:xfrm>
          <a:prstGeom prst="rect">
            <a:avLst/>
          </a:prstGeom>
          <a:noFill/>
        </p:spPr>
        <p:txBody>
          <a:bodyPr wrap="square" rtlCol="0">
            <a:spAutoFit/>
          </a:bodyPr>
          <a:lstStyle/>
          <a:p>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①ちゃんちゃん焼き</a:t>
            </a:r>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②とんとん焼き</a:t>
            </a:r>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③るんるん焼き</a:t>
            </a:r>
            <a:endPar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2050" name="Picture 2" descr="サケのイラスト（魚）">
            <a:extLst>
              <a:ext uri="{FF2B5EF4-FFF2-40B4-BE49-F238E27FC236}">
                <a16:creationId xmlns:a16="http://schemas.microsoft.com/office/drawing/2014/main" id="{8776BD95-24EE-4CFA-4FC6-65CF3C1E98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2490" y="4765960"/>
            <a:ext cx="2263064" cy="138499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北海道の地図のイラスト（都道府県）">
            <a:extLst>
              <a:ext uri="{FF2B5EF4-FFF2-40B4-BE49-F238E27FC236}">
                <a16:creationId xmlns:a16="http://schemas.microsoft.com/office/drawing/2014/main" id="{4DF68E7D-EE5D-8AA5-BC7D-572F6B3313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6854" y="2503990"/>
            <a:ext cx="3338700" cy="22619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1E23E584-5158-F026-0B2F-C224C27BB6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4264" y="4303253"/>
            <a:ext cx="2883056" cy="2000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24905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E44A1-E54C-96C8-BB81-86ABC6790F48}"/>
            </a:ext>
          </a:extLst>
        </p:cNvPr>
        <p:cNvGrpSpPr/>
        <p:nvPr/>
      </p:nvGrpSpPr>
      <p:grpSpPr>
        <a:xfrm>
          <a:off x="0" y="0"/>
          <a:ext cx="0" cy="0"/>
          <a:chOff x="0" y="0"/>
          <a:chExt cx="0" cy="0"/>
        </a:xfrm>
      </p:grpSpPr>
      <p:pic>
        <p:nvPicPr>
          <p:cNvPr id="3" name="図 2" descr="背景パターン&#10;&#10;自動的に生成された説明">
            <a:extLst>
              <a:ext uri="{FF2B5EF4-FFF2-40B4-BE49-F238E27FC236}">
                <a16:creationId xmlns:a16="http://schemas.microsoft.com/office/drawing/2014/main" id="{CDCA906E-F165-F85F-FBE5-5D4D207EBC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8" name="テキスト ボックス 7">
            <a:extLst>
              <a:ext uri="{FF2B5EF4-FFF2-40B4-BE49-F238E27FC236}">
                <a16:creationId xmlns:a16="http://schemas.microsoft.com/office/drawing/2014/main" id="{16E9CE50-32DA-9B80-7A58-BB80D234D72C}"/>
              </a:ext>
            </a:extLst>
          </p:cNvPr>
          <p:cNvSpPr txBox="1"/>
          <p:nvPr/>
        </p:nvSpPr>
        <p:spPr>
          <a:xfrm>
            <a:off x="3650565" y="600907"/>
            <a:ext cx="4890868" cy="769441"/>
          </a:xfrm>
          <a:prstGeom prst="rect">
            <a:avLst/>
          </a:prstGeom>
          <a:noFill/>
        </p:spPr>
        <p:txBody>
          <a:bodyPr wrap="square" rtlCol="0">
            <a:spAutoFit/>
          </a:bodyPr>
          <a:lstStyle/>
          <a:p>
            <a:pPr algn="ctr"/>
            <a:r>
              <a:rPr kumimoji="1"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答え　①　　</a:t>
            </a:r>
          </a:p>
        </p:txBody>
      </p:sp>
      <p:sp>
        <p:nvSpPr>
          <p:cNvPr id="11" name="テキスト ボックス 10">
            <a:extLst>
              <a:ext uri="{FF2B5EF4-FFF2-40B4-BE49-F238E27FC236}">
                <a16:creationId xmlns:a16="http://schemas.microsoft.com/office/drawing/2014/main" id="{06F4B152-5CD7-5D84-0ABC-2B2B17072E2D}"/>
              </a:ext>
            </a:extLst>
          </p:cNvPr>
          <p:cNvSpPr txBox="1"/>
          <p:nvPr/>
        </p:nvSpPr>
        <p:spPr>
          <a:xfrm>
            <a:off x="567396" y="1607279"/>
            <a:ext cx="11057206" cy="3846609"/>
          </a:xfrm>
          <a:prstGeom prst="rect">
            <a:avLst/>
          </a:prstGeom>
          <a:noFill/>
        </p:spPr>
        <p:txBody>
          <a:bodyPr wrap="square" rtlCol="0">
            <a:noAutofit/>
          </a:bodyPr>
          <a:lstStyle/>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名前の由来には、いくつかあります。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・ちゃん（北海道の言葉・お父さん）が作る料理だから。</a:t>
            </a:r>
            <a:endParaRPr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・ちゃちゃっと（すばやく）作れる料理だから。</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・料理を作る時に、鉄板がチャンチャンと音が鳴っていたから。</a:t>
            </a:r>
            <a:endParaRPr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などです。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5122" name="Picture 2">
            <a:extLst>
              <a:ext uri="{FF2B5EF4-FFF2-40B4-BE49-F238E27FC236}">
                <a16:creationId xmlns:a16="http://schemas.microsoft.com/office/drawing/2014/main" id="{874F2FF7-ABA6-F6D0-AD2F-A655FC4A20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7264" y="3429000"/>
            <a:ext cx="4183519" cy="2902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1913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AF399-F048-A746-7A03-ACAB9FD6B772}"/>
            </a:ext>
          </a:extLst>
        </p:cNvPr>
        <p:cNvGrpSpPr/>
        <p:nvPr/>
      </p:nvGrpSpPr>
      <p:grpSpPr>
        <a:xfrm>
          <a:off x="0" y="0"/>
          <a:ext cx="0" cy="0"/>
          <a:chOff x="0" y="0"/>
          <a:chExt cx="0" cy="0"/>
        </a:xfrm>
      </p:grpSpPr>
      <p:pic>
        <p:nvPicPr>
          <p:cNvPr id="4" name="図 3" descr="背景パターン&#10;&#10;自動的に生成された説明">
            <a:extLst>
              <a:ext uri="{FF2B5EF4-FFF2-40B4-BE49-F238E27FC236}">
                <a16:creationId xmlns:a16="http://schemas.microsoft.com/office/drawing/2014/main" id="{747CE8BC-A3CA-7D50-E18E-40C281FED3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2" name="テキスト ボックス 1">
            <a:extLst>
              <a:ext uri="{FF2B5EF4-FFF2-40B4-BE49-F238E27FC236}">
                <a16:creationId xmlns:a16="http://schemas.microsoft.com/office/drawing/2014/main" id="{4EA4C09D-3F4B-B8EA-9A16-A57705181273}"/>
              </a:ext>
            </a:extLst>
          </p:cNvPr>
          <p:cNvSpPr txBox="1"/>
          <p:nvPr/>
        </p:nvSpPr>
        <p:spPr>
          <a:xfrm>
            <a:off x="1059765" y="522281"/>
            <a:ext cx="1659988" cy="646331"/>
          </a:xfrm>
          <a:prstGeom prst="rect">
            <a:avLst/>
          </a:prstGeom>
          <a:noFill/>
        </p:spPr>
        <p:txBody>
          <a:bodyPr wrap="square" rtlCol="0">
            <a:spAutoFit/>
          </a:bodyPr>
          <a:lstStyle/>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第１問</a:t>
            </a:r>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p>
        </p:txBody>
      </p:sp>
      <p:sp>
        <p:nvSpPr>
          <p:cNvPr id="3" name="テキスト ボックス 2">
            <a:extLst>
              <a:ext uri="{FF2B5EF4-FFF2-40B4-BE49-F238E27FC236}">
                <a16:creationId xmlns:a16="http://schemas.microsoft.com/office/drawing/2014/main" id="{44B7F15A-B2D6-956F-7EA2-DB928945C182}"/>
              </a:ext>
            </a:extLst>
          </p:cNvPr>
          <p:cNvSpPr txBox="1"/>
          <p:nvPr/>
        </p:nvSpPr>
        <p:spPr>
          <a:xfrm>
            <a:off x="483967" y="1341254"/>
            <a:ext cx="11224066" cy="646331"/>
          </a:xfrm>
          <a:prstGeom prst="rect">
            <a:avLst/>
          </a:prstGeom>
          <a:noFill/>
        </p:spPr>
        <p:txBody>
          <a:bodyPr wrap="square" rtlCol="0">
            <a:spAutoFit/>
          </a:bodyPr>
          <a:lstStyle/>
          <a:p>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「郷土料理」とは、どんな料理のことでしょう？</a:t>
            </a:r>
          </a:p>
        </p:txBody>
      </p:sp>
      <p:sp>
        <p:nvSpPr>
          <p:cNvPr id="5" name="テキスト ボックス 4">
            <a:extLst>
              <a:ext uri="{FF2B5EF4-FFF2-40B4-BE49-F238E27FC236}">
                <a16:creationId xmlns:a16="http://schemas.microsoft.com/office/drawing/2014/main" id="{EA5B06E4-C43C-7001-ABF4-E61076BC2E0C}"/>
              </a:ext>
            </a:extLst>
          </p:cNvPr>
          <p:cNvSpPr txBox="1"/>
          <p:nvPr/>
        </p:nvSpPr>
        <p:spPr>
          <a:xfrm>
            <a:off x="2468638" y="2754381"/>
            <a:ext cx="7708516" cy="2862322"/>
          </a:xfrm>
          <a:prstGeom prst="rect">
            <a:avLst/>
          </a:prstGeom>
          <a:noFill/>
        </p:spPr>
        <p:txBody>
          <a:bodyPr wrap="square" rtlCol="0">
            <a:spAutoFit/>
          </a:bodyPr>
          <a:lstStyle/>
          <a:p>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①お祭りのときだけ食べる料理</a:t>
            </a:r>
            <a:endParaRPr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②季節の伝統行事に食べる料理</a:t>
            </a:r>
            <a:endParaRPr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③地域で伝えられてきた料理</a:t>
            </a:r>
            <a:endPar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spTree>
    <p:extLst>
      <p:ext uri="{BB962C8B-B14F-4D97-AF65-F5344CB8AC3E}">
        <p14:creationId xmlns:p14="http://schemas.microsoft.com/office/powerpoint/2010/main" val="11129029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813D7-E6D2-1922-A3F8-247563392F90}"/>
            </a:ext>
          </a:extLst>
        </p:cNvPr>
        <p:cNvGrpSpPr/>
        <p:nvPr/>
      </p:nvGrpSpPr>
      <p:grpSpPr>
        <a:xfrm>
          <a:off x="0" y="0"/>
          <a:ext cx="0" cy="0"/>
          <a:chOff x="0" y="0"/>
          <a:chExt cx="0" cy="0"/>
        </a:xfrm>
      </p:grpSpPr>
      <p:pic>
        <p:nvPicPr>
          <p:cNvPr id="3" name="図 2" descr="背景パターン&#10;&#10;自動的に生成された説明">
            <a:extLst>
              <a:ext uri="{FF2B5EF4-FFF2-40B4-BE49-F238E27FC236}">
                <a16:creationId xmlns:a16="http://schemas.microsoft.com/office/drawing/2014/main" id="{00378A0B-AAF3-BA72-81CF-351ED55ECA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8" name="テキスト ボックス 7">
            <a:extLst>
              <a:ext uri="{FF2B5EF4-FFF2-40B4-BE49-F238E27FC236}">
                <a16:creationId xmlns:a16="http://schemas.microsoft.com/office/drawing/2014/main" id="{F8852493-CCF9-AF5A-DF13-FA045244FF28}"/>
              </a:ext>
            </a:extLst>
          </p:cNvPr>
          <p:cNvSpPr txBox="1"/>
          <p:nvPr/>
        </p:nvSpPr>
        <p:spPr>
          <a:xfrm>
            <a:off x="3650565" y="351525"/>
            <a:ext cx="4890868" cy="769441"/>
          </a:xfrm>
          <a:prstGeom prst="rect">
            <a:avLst/>
          </a:prstGeom>
          <a:noFill/>
        </p:spPr>
        <p:txBody>
          <a:bodyPr wrap="square" rtlCol="0">
            <a:spAutoFit/>
          </a:bodyPr>
          <a:lstStyle/>
          <a:p>
            <a:pPr algn="ctr"/>
            <a:r>
              <a:rPr kumimoji="1"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答え　③　　</a:t>
            </a:r>
          </a:p>
        </p:txBody>
      </p:sp>
      <p:sp>
        <p:nvSpPr>
          <p:cNvPr id="11" name="テキスト ボックス 10">
            <a:extLst>
              <a:ext uri="{FF2B5EF4-FFF2-40B4-BE49-F238E27FC236}">
                <a16:creationId xmlns:a16="http://schemas.microsoft.com/office/drawing/2014/main" id="{AA93DCDF-BE9D-F5F5-2363-00A4404CBD68}"/>
              </a:ext>
            </a:extLst>
          </p:cNvPr>
          <p:cNvSpPr txBox="1"/>
          <p:nvPr/>
        </p:nvSpPr>
        <p:spPr>
          <a:xfrm>
            <a:off x="567396" y="1140729"/>
            <a:ext cx="11057206" cy="3846609"/>
          </a:xfrm>
          <a:prstGeom prst="rect">
            <a:avLst/>
          </a:prstGeom>
          <a:noFill/>
        </p:spPr>
        <p:txBody>
          <a:bodyPr wrap="square" rtlCol="0">
            <a:noAutofit/>
          </a:bodyPr>
          <a:lstStyle/>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郷土料理は、各地域の産物を上手に活用して、風土に合った食べ物として作られ、食べられてきました。</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山梨県の「ほうとう」、東京都の「深川めし」、沖縄県の「ゴーヤチャンプル」、大阪府の「お好み焼き」などがあります。学校給食でも、色々な地域の郷土料理が献立で出てくるので献立表や給食だよりをよく見てみましょう。</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5122" name="Picture 2" descr="ほうとうのイラスト | 無料のフリー素材 イラストエイト">
            <a:extLst>
              <a:ext uri="{FF2B5EF4-FFF2-40B4-BE49-F238E27FC236}">
                <a16:creationId xmlns:a16="http://schemas.microsoft.com/office/drawing/2014/main" id="{1D11BCA5-6DE4-2FFB-6413-61F1689ADC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026" y="4053720"/>
            <a:ext cx="2012866" cy="1729001"/>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762D9DB5-42C4-23DC-448D-8941EFB2979D}"/>
              </a:ext>
            </a:extLst>
          </p:cNvPr>
          <p:cNvSpPr txBox="1"/>
          <p:nvPr/>
        </p:nvSpPr>
        <p:spPr>
          <a:xfrm>
            <a:off x="795144" y="5746293"/>
            <a:ext cx="2027046" cy="369332"/>
          </a:xfrm>
          <a:prstGeom prst="rect">
            <a:avLst/>
          </a:prstGeom>
          <a:noFill/>
        </p:spPr>
        <p:txBody>
          <a:bodyPr wrap="square">
            <a:spAutoFit/>
          </a:bodyPr>
          <a:lstStyle/>
          <a:p>
            <a:r>
              <a:rPr kumimoji="1" lang="ja-JP" altLang="en-US" sz="1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山梨県：ほうとう</a:t>
            </a:r>
            <a:endParaRPr lang="ja-JP" altLang="en-US" dirty="0"/>
          </a:p>
        </p:txBody>
      </p:sp>
      <p:pic>
        <p:nvPicPr>
          <p:cNvPr id="1026" name="Picture 2" descr="深川めしのイラスト | 無料のフリー素材 イラストエイト">
            <a:extLst>
              <a:ext uri="{FF2B5EF4-FFF2-40B4-BE49-F238E27FC236}">
                <a16:creationId xmlns:a16="http://schemas.microsoft.com/office/drawing/2014/main" id="{E482C1CC-E229-DCF6-EEDA-892FBBCC51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5862" y="4168887"/>
            <a:ext cx="1903676" cy="1781604"/>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EA02D41E-B24D-1F60-7586-B61E4E2F6176}"/>
              </a:ext>
            </a:extLst>
          </p:cNvPr>
          <p:cNvSpPr txBox="1"/>
          <p:nvPr/>
        </p:nvSpPr>
        <p:spPr>
          <a:xfrm>
            <a:off x="3578056" y="5825351"/>
            <a:ext cx="2209794" cy="369332"/>
          </a:xfrm>
          <a:prstGeom prst="rect">
            <a:avLst/>
          </a:prstGeom>
          <a:noFill/>
        </p:spPr>
        <p:txBody>
          <a:bodyPr wrap="square">
            <a:spAutoFit/>
          </a:bodyPr>
          <a:lstStyle/>
          <a:p>
            <a:r>
              <a:rPr lang="ja-JP" altLang="en-US"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東京都：深川めし</a:t>
            </a:r>
            <a:endParaRPr lang="ja-JP" altLang="en-US" dirty="0"/>
          </a:p>
        </p:txBody>
      </p:sp>
      <p:pic>
        <p:nvPicPr>
          <p:cNvPr id="1028" name="Picture 4" descr="ゴーヤチャンプルーのフリーイラスト - 沖縄料理 - チコデザ">
            <a:extLst>
              <a:ext uri="{FF2B5EF4-FFF2-40B4-BE49-F238E27FC236}">
                <a16:creationId xmlns:a16="http://schemas.microsoft.com/office/drawing/2014/main" id="{2A96A824-9B6F-64C1-AE12-C92C0FBE77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0466" y="4014383"/>
            <a:ext cx="1936108" cy="193610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お好み焼きのイラスト | 無料のフリー素材 イラストエイト">
            <a:extLst>
              <a:ext uri="{FF2B5EF4-FFF2-40B4-BE49-F238E27FC236}">
                <a16:creationId xmlns:a16="http://schemas.microsoft.com/office/drawing/2014/main" id="{4EAC1F38-BFFB-60A1-7C3B-68DDACB8FD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16543" y="3897719"/>
            <a:ext cx="2957208" cy="2217906"/>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09856203-2745-98AA-1152-AEF99B9FA956}"/>
              </a:ext>
            </a:extLst>
          </p:cNvPr>
          <p:cNvSpPr txBox="1"/>
          <p:nvPr/>
        </p:nvSpPr>
        <p:spPr>
          <a:xfrm>
            <a:off x="5844217" y="5847284"/>
            <a:ext cx="3316787" cy="369332"/>
          </a:xfrm>
          <a:prstGeom prst="rect">
            <a:avLst/>
          </a:prstGeom>
          <a:noFill/>
        </p:spPr>
        <p:txBody>
          <a:bodyPr wrap="square">
            <a:spAutoFit/>
          </a:bodyPr>
          <a:lstStyle/>
          <a:p>
            <a:r>
              <a:rPr lang="ja-JP" altLang="en-US"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沖縄県：ゴーヤチャンプル</a:t>
            </a:r>
            <a:endParaRPr lang="ja-JP" altLang="en-US" dirty="0"/>
          </a:p>
        </p:txBody>
      </p:sp>
      <p:sp>
        <p:nvSpPr>
          <p:cNvPr id="7" name="テキスト ボックス 6">
            <a:extLst>
              <a:ext uri="{FF2B5EF4-FFF2-40B4-BE49-F238E27FC236}">
                <a16:creationId xmlns:a16="http://schemas.microsoft.com/office/drawing/2014/main" id="{EA774819-E388-0E36-9B97-E905009227E6}"/>
              </a:ext>
            </a:extLst>
          </p:cNvPr>
          <p:cNvSpPr txBox="1"/>
          <p:nvPr/>
        </p:nvSpPr>
        <p:spPr>
          <a:xfrm>
            <a:off x="9161004" y="5807126"/>
            <a:ext cx="2481529" cy="369332"/>
          </a:xfrm>
          <a:prstGeom prst="rect">
            <a:avLst/>
          </a:prstGeom>
          <a:noFill/>
        </p:spPr>
        <p:txBody>
          <a:bodyPr wrap="square">
            <a:spAutoFit/>
          </a:bodyPr>
          <a:lstStyle/>
          <a:p>
            <a:r>
              <a:rPr lang="ja-JP" altLang="en-US"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大阪府：お好み焼き</a:t>
            </a:r>
            <a:endParaRPr lang="ja-JP" altLang="en-US" dirty="0"/>
          </a:p>
        </p:txBody>
      </p:sp>
    </p:spTree>
    <p:extLst>
      <p:ext uri="{BB962C8B-B14F-4D97-AF65-F5344CB8AC3E}">
        <p14:creationId xmlns:p14="http://schemas.microsoft.com/office/powerpoint/2010/main" val="24433677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6BE1F-E356-9CB1-D01A-D19E24C621E5}"/>
            </a:ext>
          </a:extLst>
        </p:cNvPr>
        <p:cNvGrpSpPr/>
        <p:nvPr/>
      </p:nvGrpSpPr>
      <p:grpSpPr>
        <a:xfrm>
          <a:off x="0" y="0"/>
          <a:ext cx="0" cy="0"/>
          <a:chOff x="0" y="0"/>
          <a:chExt cx="0" cy="0"/>
        </a:xfrm>
      </p:grpSpPr>
      <p:pic>
        <p:nvPicPr>
          <p:cNvPr id="4" name="図 3" descr="背景パターン&#10;&#10;自動的に生成された説明">
            <a:extLst>
              <a:ext uri="{FF2B5EF4-FFF2-40B4-BE49-F238E27FC236}">
                <a16:creationId xmlns:a16="http://schemas.microsoft.com/office/drawing/2014/main" id="{8D0C37D0-C676-BF65-7608-D611761452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2" name="テキスト ボックス 1">
            <a:extLst>
              <a:ext uri="{FF2B5EF4-FFF2-40B4-BE49-F238E27FC236}">
                <a16:creationId xmlns:a16="http://schemas.microsoft.com/office/drawing/2014/main" id="{34F82371-CF6C-17DC-451D-CEBC10EC9876}"/>
              </a:ext>
            </a:extLst>
          </p:cNvPr>
          <p:cNvSpPr txBox="1"/>
          <p:nvPr/>
        </p:nvSpPr>
        <p:spPr>
          <a:xfrm>
            <a:off x="1059765" y="522281"/>
            <a:ext cx="1659988" cy="646331"/>
          </a:xfrm>
          <a:prstGeom prst="rect">
            <a:avLst/>
          </a:prstGeom>
          <a:noFill/>
        </p:spPr>
        <p:txBody>
          <a:bodyPr wrap="square" rtlCol="0">
            <a:spAutoFit/>
          </a:bodyPr>
          <a:lstStyle/>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第２問</a:t>
            </a:r>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p>
        </p:txBody>
      </p:sp>
      <p:sp>
        <p:nvSpPr>
          <p:cNvPr id="3" name="テキスト ボックス 2">
            <a:extLst>
              <a:ext uri="{FF2B5EF4-FFF2-40B4-BE49-F238E27FC236}">
                <a16:creationId xmlns:a16="http://schemas.microsoft.com/office/drawing/2014/main" id="{C23BCCD4-C04F-D1C2-2BB6-94EE60EFEE76}"/>
              </a:ext>
            </a:extLst>
          </p:cNvPr>
          <p:cNvSpPr txBox="1"/>
          <p:nvPr/>
        </p:nvSpPr>
        <p:spPr>
          <a:xfrm>
            <a:off x="788277" y="1491298"/>
            <a:ext cx="10615445" cy="954107"/>
          </a:xfrm>
          <a:prstGeom prst="rect">
            <a:avLst/>
          </a:prstGeom>
          <a:noFill/>
        </p:spPr>
        <p:txBody>
          <a:bodyPr wrap="square" rtlCol="0">
            <a:spAutoFit/>
          </a:bodyPr>
          <a:lstStyle/>
          <a:p>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うどん屋さんの定番メニュー「きつねうどん」の発祥地はどこでしょう？</a:t>
            </a:r>
            <a:endPar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sp>
        <p:nvSpPr>
          <p:cNvPr id="6" name="テキスト ボックス 5">
            <a:extLst>
              <a:ext uri="{FF2B5EF4-FFF2-40B4-BE49-F238E27FC236}">
                <a16:creationId xmlns:a16="http://schemas.microsoft.com/office/drawing/2014/main" id="{6B30C422-092D-3A45-98B3-25385273E073}"/>
              </a:ext>
            </a:extLst>
          </p:cNvPr>
          <p:cNvSpPr txBox="1"/>
          <p:nvPr/>
        </p:nvSpPr>
        <p:spPr>
          <a:xfrm>
            <a:off x="2452709" y="2719214"/>
            <a:ext cx="3286909" cy="2862322"/>
          </a:xfrm>
          <a:prstGeom prst="rect">
            <a:avLst/>
          </a:prstGeom>
          <a:noFill/>
        </p:spPr>
        <p:txBody>
          <a:bodyPr wrap="square" rtlCol="0">
            <a:spAutoFit/>
          </a:bodyPr>
          <a:lstStyle/>
          <a:p>
            <a:pPr algn="ctr"/>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①大阪</a:t>
            </a:r>
            <a:endParaRPr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gn="ctr"/>
            <a:endParaRPr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gn="ctr"/>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②東京</a:t>
            </a:r>
            <a:endParaRPr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gn="ctr"/>
            <a:endParaRPr lang="en-US" altLang="ja-JP"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gn="ctr"/>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③香川</a:t>
            </a:r>
            <a:endPar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2050" name="Picture 2">
            <a:extLst>
              <a:ext uri="{FF2B5EF4-FFF2-40B4-BE49-F238E27FC236}">
                <a16:creationId xmlns:a16="http://schemas.microsoft.com/office/drawing/2014/main" id="{B2BEEB34-32A7-EA36-E03F-EF081C364B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9426" y="2529246"/>
            <a:ext cx="3019865" cy="3242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1769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8FE2A-D995-0197-452C-D51B41428066}"/>
            </a:ext>
          </a:extLst>
        </p:cNvPr>
        <p:cNvGrpSpPr/>
        <p:nvPr/>
      </p:nvGrpSpPr>
      <p:grpSpPr>
        <a:xfrm>
          <a:off x="0" y="0"/>
          <a:ext cx="0" cy="0"/>
          <a:chOff x="0" y="0"/>
          <a:chExt cx="0" cy="0"/>
        </a:xfrm>
      </p:grpSpPr>
      <p:pic>
        <p:nvPicPr>
          <p:cNvPr id="3" name="図 2" descr="背景パターン&#10;&#10;自動的に生成された説明">
            <a:extLst>
              <a:ext uri="{FF2B5EF4-FFF2-40B4-BE49-F238E27FC236}">
                <a16:creationId xmlns:a16="http://schemas.microsoft.com/office/drawing/2014/main" id="{F3E172F3-9A47-9591-FDCD-6EC08029B5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8" name="テキスト ボックス 7">
            <a:extLst>
              <a:ext uri="{FF2B5EF4-FFF2-40B4-BE49-F238E27FC236}">
                <a16:creationId xmlns:a16="http://schemas.microsoft.com/office/drawing/2014/main" id="{972DDA7B-C8BF-068B-2A2D-A51D00BB2CE8}"/>
              </a:ext>
            </a:extLst>
          </p:cNvPr>
          <p:cNvSpPr txBox="1"/>
          <p:nvPr/>
        </p:nvSpPr>
        <p:spPr>
          <a:xfrm>
            <a:off x="4642334" y="653769"/>
            <a:ext cx="2907325" cy="769441"/>
          </a:xfrm>
          <a:prstGeom prst="rect">
            <a:avLst/>
          </a:prstGeom>
          <a:noFill/>
        </p:spPr>
        <p:txBody>
          <a:bodyPr wrap="square" rtlCol="0">
            <a:spAutoFit/>
          </a:bodyPr>
          <a:lstStyle/>
          <a:p>
            <a:pPr algn="ctr"/>
            <a:r>
              <a:rPr kumimoji="1"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答え　</a:t>
            </a:r>
            <a:r>
              <a:rPr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①</a:t>
            </a:r>
            <a:r>
              <a:rPr kumimoji="1"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p>
        </p:txBody>
      </p:sp>
      <p:sp>
        <p:nvSpPr>
          <p:cNvPr id="11" name="テキスト ボックス 10">
            <a:extLst>
              <a:ext uri="{FF2B5EF4-FFF2-40B4-BE49-F238E27FC236}">
                <a16:creationId xmlns:a16="http://schemas.microsoft.com/office/drawing/2014/main" id="{E37DC20B-E469-4748-48FC-900D391DFAA2}"/>
              </a:ext>
            </a:extLst>
          </p:cNvPr>
          <p:cNvSpPr txBox="1"/>
          <p:nvPr/>
        </p:nvSpPr>
        <p:spPr>
          <a:xfrm>
            <a:off x="567394" y="1584151"/>
            <a:ext cx="11057206" cy="3456784"/>
          </a:xfrm>
          <a:prstGeom prst="rect">
            <a:avLst/>
          </a:prstGeom>
          <a:noFill/>
        </p:spPr>
        <p:txBody>
          <a:bodyPr wrap="square" rtlCol="0">
            <a:noAutofit/>
          </a:bodyPr>
          <a:lstStyle/>
          <a:p>
            <a:pPr>
              <a:lnSpc>
                <a:spcPts val="4000"/>
              </a:lnSpc>
            </a:pPr>
            <a:r>
              <a:rPr kumimoji="1" lang="ja-JP" altLang="en-US" sz="2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きつねうどんは大阪生まれです。明治時代、大阪の南船場にある「松葉屋」の初代ご主人が考案しました。かつてお寿司屋で働いていたご主人は、いなり寿司をヒントにして「油揚げ」と「うどん」の組み合わせを思いついたそうです。初めは油揚げとうどんを別々に出していましたが、どのお客さんも油揚げをうどんに入れて食べることから、現在のようなスタイルになったと言われています。</a:t>
            </a:r>
            <a:endParaRPr kumimoji="1" lang="en-US" altLang="ja-JP" sz="2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3074" name="Picture 2">
            <a:extLst>
              <a:ext uri="{FF2B5EF4-FFF2-40B4-BE49-F238E27FC236}">
                <a16:creationId xmlns:a16="http://schemas.microsoft.com/office/drawing/2014/main" id="{75C67493-F10E-1298-E7D9-2CA1E4E818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1313" y="4743192"/>
            <a:ext cx="1737338" cy="1633007"/>
          </a:xfrm>
          <a:prstGeom prst="rect">
            <a:avLst/>
          </a:prstGeom>
          <a:noFill/>
          <a:extLst>
            <a:ext uri="{909E8E84-426E-40DD-AFC4-6F175D3DCCD1}">
              <a14:hiddenFill xmlns:a14="http://schemas.microsoft.com/office/drawing/2010/main">
                <a:solidFill>
                  <a:srgbClr val="FFFFFF"/>
                </a:solidFill>
              </a14:hiddenFill>
            </a:ext>
          </a:extLst>
        </p:spPr>
      </p:pic>
      <p:pic>
        <p:nvPicPr>
          <p:cNvPr id="5" name="図 4" descr="挿絵 が含まれている画像&#10;&#10;自動的に生成された説明">
            <a:extLst>
              <a:ext uri="{FF2B5EF4-FFF2-40B4-BE49-F238E27FC236}">
                <a16:creationId xmlns:a16="http://schemas.microsoft.com/office/drawing/2014/main" id="{E7C54EB8-C8DF-AFB5-C234-F1553BE246B2}"/>
              </a:ext>
            </a:extLst>
          </p:cNvPr>
          <p:cNvPicPr>
            <a:picLocks noChangeAspect="1"/>
          </p:cNvPicPr>
          <p:nvPr/>
        </p:nvPicPr>
        <p:blipFill rotWithShape="1">
          <a:blip r:embed="rId4">
            <a:extLst>
              <a:ext uri="{28A0092B-C50C-407E-A947-70E740481C1C}">
                <a14:useLocalDpi xmlns:a14="http://schemas.microsoft.com/office/drawing/2010/main" val="0"/>
              </a:ext>
            </a:extLst>
          </a:blip>
          <a:srcRect r="26956"/>
          <a:stretch/>
        </p:blipFill>
        <p:spPr>
          <a:xfrm>
            <a:off x="7141279" y="4269931"/>
            <a:ext cx="1247709" cy="1870422"/>
          </a:xfrm>
          <a:prstGeom prst="rect">
            <a:avLst/>
          </a:prstGeom>
        </p:spPr>
      </p:pic>
      <p:grpSp>
        <p:nvGrpSpPr>
          <p:cNvPr id="10" name="グループ化 9">
            <a:extLst>
              <a:ext uri="{FF2B5EF4-FFF2-40B4-BE49-F238E27FC236}">
                <a16:creationId xmlns:a16="http://schemas.microsoft.com/office/drawing/2014/main" id="{A1D300CC-0AD1-3583-5376-92A136C1BF7E}"/>
              </a:ext>
            </a:extLst>
          </p:cNvPr>
          <p:cNvGrpSpPr/>
          <p:nvPr/>
        </p:nvGrpSpPr>
        <p:grpSpPr>
          <a:xfrm>
            <a:off x="8281905" y="4745888"/>
            <a:ext cx="286509" cy="524998"/>
            <a:chOff x="8295352" y="4602958"/>
            <a:chExt cx="286509" cy="524998"/>
          </a:xfrm>
        </p:grpSpPr>
        <p:sp>
          <p:nvSpPr>
            <p:cNvPr id="6" name="正方形/長方形 5">
              <a:extLst>
                <a:ext uri="{FF2B5EF4-FFF2-40B4-BE49-F238E27FC236}">
                  <a16:creationId xmlns:a16="http://schemas.microsoft.com/office/drawing/2014/main" id="{85E1EA49-E1C7-1552-D46F-4A16681110CF}"/>
                </a:ext>
              </a:extLst>
            </p:cNvPr>
            <p:cNvSpPr/>
            <p:nvPr/>
          </p:nvSpPr>
          <p:spPr>
            <a:xfrm rot="18069931">
              <a:off x="8203127" y="4695183"/>
              <a:ext cx="247247" cy="62798"/>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8C265F30-EBC4-0510-DD77-C195FA8159A0}"/>
                </a:ext>
              </a:extLst>
            </p:cNvPr>
            <p:cNvSpPr/>
            <p:nvPr/>
          </p:nvSpPr>
          <p:spPr>
            <a:xfrm rot="20644072">
              <a:off x="8321419" y="4866606"/>
              <a:ext cx="247247" cy="62798"/>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正方形/長方形 8">
              <a:extLst>
                <a:ext uri="{FF2B5EF4-FFF2-40B4-BE49-F238E27FC236}">
                  <a16:creationId xmlns:a16="http://schemas.microsoft.com/office/drawing/2014/main" id="{BAC4B162-8BFE-CCCD-EB80-354C5BFE8715}"/>
                </a:ext>
              </a:extLst>
            </p:cNvPr>
            <p:cNvSpPr/>
            <p:nvPr/>
          </p:nvSpPr>
          <p:spPr>
            <a:xfrm rot="760743">
              <a:off x="8334614" y="5065158"/>
              <a:ext cx="247247" cy="62798"/>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Tree>
    <p:extLst>
      <p:ext uri="{BB962C8B-B14F-4D97-AF65-F5344CB8AC3E}">
        <p14:creationId xmlns:p14="http://schemas.microsoft.com/office/powerpoint/2010/main" val="10265424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背景パターン&#10;&#10;自動的に生成された説明">
            <a:extLst>
              <a:ext uri="{FF2B5EF4-FFF2-40B4-BE49-F238E27FC236}">
                <a16:creationId xmlns:a16="http://schemas.microsoft.com/office/drawing/2014/main" id="{518B80C6-B512-20AA-A6C9-C0A3DEEF69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51772"/>
            <a:ext cx="12712504" cy="6961543"/>
          </a:xfrm>
          <a:prstGeom prst="rect">
            <a:avLst/>
          </a:prstGeom>
        </p:spPr>
      </p:pic>
      <p:sp>
        <p:nvSpPr>
          <p:cNvPr id="2" name="テキスト ボックス 1">
            <a:extLst>
              <a:ext uri="{FF2B5EF4-FFF2-40B4-BE49-F238E27FC236}">
                <a16:creationId xmlns:a16="http://schemas.microsoft.com/office/drawing/2014/main" id="{D1CCEB00-0E2F-ED41-8C49-36CCF0BD896F}"/>
              </a:ext>
            </a:extLst>
          </p:cNvPr>
          <p:cNvSpPr txBox="1"/>
          <p:nvPr/>
        </p:nvSpPr>
        <p:spPr>
          <a:xfrm>
            <a:off x="1059765" y="522281"/>
            <a:ext cx="1659988" cy="646331"/>
          </a:xfrm>
          <a:prstGeom prst="rect">
            <a:avLst/>
          </a:prstGeom>
          <a:noFill/>
        </p:spPr>
        <p:txBody>
          <a:bodyPr wrap="square" rtlCol="0">
            <a:spAutoFit/>
          </a:bodyPr>
          <a:lstStyle/>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第３問</a:t>
            </a:r>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p>
        </p:txBody>
      </p:sp>
      <p:sp>
        <p:nvSpPr>
          <p:cNvPr id="3" name="テキスト ボックス 2">
            <a:extLst>
              <a:ext uri="{FF2B5EF4-FFF2-40B4-BE49-F238E27FC236}">
                <a16:creationId xmlns:a16="http://schemas.microsoft.com/office/drawing/2014/main" id="{060D7697-F9CE-2805-6766-74A0E33726FC}"/>
              </a:ext>
            </a:extLst>
          </p:cNvPr>
          <p:cNvSpPr txBox="1"/>
          <p:nvPr/>
        </p:nvSpPr>
        <p:spPr>
          <a:xfrm>
            <a:off x="745224" y="1439728"/>
            <a:ext cx="11224066" cy="584775"/>
          </a:xfrm>
          <a:prstGeom prst="rect">
            <a:avLst/>
          </a:prstGeom>
          <a:noFill/>
        </p:spPr>
        <p:txBody>
          <a:bodyPr wrap="square" rtlCol="0">
            <a:spAutoFit/>
          </a:bodyPr>
          <a:lstStyle/>
          <a:p>
            <a:r>
              <a:rPr kumimoji="1" lang="ja-JP" altLang="en-US" sz="32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ぼたん鍋の中には、何の肉が入っているのでしょう？</a:t>
            </a:r>
          </a:p>
        </p:txBody>
      </p:sp>
      <p:sp>
        <p:nvSpPr>
          <p:cNvPr id="5" name="テキスト ボックス 4">
            <a:extLst>
              <a:ext uri="{FF2B5EF4-FFF2-40B4-BE49-F238E27FC236}">
                <a16:creationId xmlns:a16="http://schemas.microsoft.com/office/drawing/2014/main" id="{BA8B99A9-26F3-8478-0EC0-3F429E596657}"/>
              </a:ext>
            </a:extLst>
          </p:cNvPr>
          <p:cNvSpPr txBox="1"/>
          <p:nvPr/>
        </p:nvSpPr>
        <p:spPr>
          <a:xfrm>
            <a:off x="1330526" y="2473337"/>
            <a:ext cx="4500258" cy="3785652"/>
          </a:xfrm>
          <a:prstGeom prst="rect">
            <a:avLst/>
          </a:prstGeom>
          <a:noFill/>
        </p:spPr>
        <p:txBody>
          <a:bodyPr wrap="square" rtlCol="0">
            <a:spAutoFit/>
          </a:bodyPr>
          <a:lstStyle/>
          <a:p>
            <a:r>
              <a:rPr kumimoji="1" lang="ja-JP" altLang="en-US" sz="40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①</a:t>
            </a:r>
            <a:r>
              <a:rPr lang="ja-JP" altLang="en-US" sz="40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猪（いのしし）</a:t>
            </a:r>
            <a:endParaRPr lang="en-US" altLang="ja-JP" sz="40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40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40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② 羊（ひつじ）</a:t>
            </a:r>
            <a:endParaRPr lang="en-US" altLang="ja-JP" sz="40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40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40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③ </a:t>
            </a:r>
            <a:r>
              <a:rPr kumimoji="1" lang="ja-JP" altLang="en-US" sz="40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鹿（しか）</a:t>
            </a:r>
            <a:endParaRPr lang="en-US" altLang="ja-JP" sz="40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kumimoji="1" lang="ja-JP" altLang="en-US" sz="40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1026" name="Picture 2" descr="牡丹鍋アイコン（CSai・png） | 無料イラスト素材｜素材ラボ">
            <a:extLst>
              <a:ext uri="{FF2B5EF4-FFF2-40B4-BE49-F238E27FC236}">
                <a16:creationId xmlns:a16="http://schemas.microsoft.com/office/drawing/2014/main" id="{5CB63324-A600-C2E0-E912-926397C5E5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7257" y="2744152"/>
            <a:ext cx="3934337" cy="2674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42108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背景パターン&#10;&#10;自動的に生成された説明">
            <a:extLst>
              <a:ext uri="{FF2B5EF4-FFF2-40B4-BE49-F238E27FC236}">
                <a16:creationId xmlns:a16="http://schemas.microsoft.com/office/drawing/2014/main" id="{15B6DD83-DC48-8A22-97B3-1CFA2AC4A2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8" name="テキスト ボックス 7">
            <a:extLst>
              <a:ext uri="{FF2B5EF4-FFF2-40B4-BE49-F238E27FC236}">
                <a16:creationId xmlns:a16="http://schemas.microsoft.com/office/drawing/2014/main" id="{6EC71543-EFD5-F383-2CFB-1A7642A42A9F}"/>
              </a:ext>
            </a:extLst>
          </p:cNvPr>
          <p:cNvSpPr txBox="1"/>
          <p:nvPr/>
        </p:nvSpPr>
        <p:spPr>
          <a:xfrm>
            <a:off x="3650565" y="600907"/>
            <a:ext cx="4890868" cy="769441"/>
          </a:xfrm>
          <a:prstGeom prst="rect">
            <a:avLst/>
          </a:prstGeom>
          <a:noFill/>
        </p:spPr>
        <p:txBody>
          <a:bodyPr wrap="square" rtlCol="0">
            <a:spAutoFit/>
          </a:bodyPr>
          <a:lstStyle/>
          <a:p>
            <a:pPr algn="ctr"/>
            <a:r>
              <a:rPr kumimoji="1"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答え　①　　</a:t>
            </a:r>
          </a:p>
        </p:txBody>
      </p:sp>
      <p:sp>
        <p:nvSpPr>
          <p:cNvPr id="11" name="テキスト ボックス 10">
            <a:extLst>
              <a:ext uri="{FF2B5EF4-FFF2-40B4-BE49-F238E27FC236}">
                <a16:creationId xmlns:a16="http://schemas.microsoft.com/office/drawing/2014/main" id="{FA3B974D-F949-D7CD-5C69-55AD89062F2D}"/>
              </a:ext>
            </a:extLst>
          </p:cNvPr>
          <p:cNvSpPr txBox="1"/>
          <p:nvPr/>
        </p:nvSpPr>
        <p:spPr>
          <a:xfrm>
            <a:off x="567396" y="1681938"/>
            <a:ext cx="11057206" cy="3846609"/>
          </a:xfrm>
          <a:prstGeom prst="rect">
            <a:avLst/>
          </a:prstGeom>
          <a:noFill/>
        </p:spPr>
        <p:txBody>
          <a:bodyPr wrap="square" rtlCol="0">
            <a:noAutofit/>
          </a:bodyPr>
          <a:lstStyle/>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兵庫県の丹波地方などで食べられている鍋が有名です。「ぼたん」とは、いのししの肉をお皿に並べる形が牡丹の花に似ているからです。丹波地方では１１月１５日に、いのしし猟が始まり、ぼたん鍋の季節になりま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1026" name="Picture 2">
            <a:extLst>
              <a:ext uri="{FF2B5EF4-FFF2-40B4-BE49-F238E27FC236}">
                <a16:creationId xmlns:a16="http://schemas.microsoft.com/office/drawing/2014/main" id="{9DA3A8EE-A61A-061D-1E34-F9D1609522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3723" y="3654929"/>
            <a:ext cx="2964033" cy="237046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牡丹鍋イラスト｜無料イラスト・フリー素材なら「イラストAC」">
            <a:extLst>
              <a:ext uri="{FF2B5EF4-FFF2-40B4-BE49-F238E27FC236}">
                <a16:creationId xmlns:a16="http://schemas.microsoft.com/office/drawing/2014/main" id="{BA93933D-1AE2-75D4-68D9-151EF1ACBDD1}"/>
              </a:ext>
            </a:extLst>
          </p:cNvPr>
          <p:cNvPicPr>
            <a:picLocks noChangeAspect="1" noChangeArrowheads="1"/>
          </p:cNvPicPr>
          <p:nvPr/>
        </p:nvPicPr>
        <p:blipFill>
          <a:blip r:embed="rId4">
            <a:clrChange>
              <a:clrFrom>
                <a:srgbClr val="FDFFFE"/>
              </a:clrFrom>
              <a:clrTo>
                <a:srgbClr val="FDFFFE">
                  <a:alpha val="0"/>
                </a:srgbClr>
              </a:clrTo>
            </a:clrChange>
            <a:extLst>
              <a:ext uri="{28A0092B-C50C-407E-A947-70E740481C1C}">
                <a14:useLocalDpi xmlns:a14="http://schemas.microsoft.com/office/drawing/2010/main" val="0"/>
              </a:ext>
            </a:extLst>
          </a:blip>
          <a:srcRect/>
          <a:stretch>
            <a:fillRect/>
          </a:stretch>
        </p:blipFill>
        <p:spPr bwMode="auto">
          <a:xfrm>
            <a:off x="4823034" y="3480771"/>
            <a:ext cx="2545930" cy="254593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牡丹のイラスト（花） | かわいいフリー素材集 いらすとや">
            <a:extLst>
              <a:ext uri="{FF2B5EF4-FFF2-40B4-BE49-F238E27FC236}">
                <a16:creationId xmlns:a16="http://schemas.microsoft.com/office/drawing/2014/main" id="{231BD666-2CE7-5FC3-A2DF-A544D6AFB9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13895" y="3654929"/>
            <a:ext cx="2659848" cy="2138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82584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957CF-A3A1-C248-3B09-A9B324EC8B58}"/>
            </a:ext>
          </a:extLst>
        </p:cNvPr>
        <p:cNvGrpSpPr/>
        <p:nvPr/>
      </p:nvGrpSpPr>
      <p:grpSpPr>
        <a:xfrm>
          <a:off x="0" y="0"/>
          <a:ext cx="0" cy="0"/>
          <a:chOff x="0" y="0"/>
          <a:chExt cx="0" cy="0"/>
        </a:xfrm>
      </p:grpSpPr>
      <p:pic>
        <p:nvPicPr>
          <p:cNvPr id="4" name="図 3" descr="背景パターン&#10;&#10;自動的に生成された説明">
            <a:extLst>
              <a:ext uri="{FF2B5EF4-FFF2-40B4-BE49-F238E27FC236}">
                <a16:creationId xmlns:a16="http://schemas.microsoft.com/office/drawing/2014/main" id="{36BC34BC-6DEF-9E75-E0A7-3AEE390602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2" name="テキスト ボックス 1">
            <a:extLst>
              <a:ext uri="{FF2B5EF4-FFF2-40B4-BE49-F238E27FC236}">
                <a16:creationId xmlns:a16="http://schemas.microsoft.com/office/drawing/2014/main" id="{C212A629-93E7-4325-B4B0-ABD330344464}"/>
              </a:ext>
            </a:extLst>
          </p:cNvPr>
          <p:cNvSpPr txBox="1"/>
          <p:nvPr/>
        </p:nvSpPr>
        <p:spPr>
          <a:xfrm>
            <a:off x="920582" y="393615"/>
            <a:ext cx="1659988" cy="646331"/>
          </a:xfrm>
          <a:prstGeom prst="rect">
            <a:avLst/>
          </a:prstGeom>
          <a:noFill/>
        </p:spPr>
        <p:txBody>
          <a:bodyPr wrap="square" rtlCol="0">
            <a:spAutoFit/>
          </a:bodyPr>
          <a:lstStyle/>
          <a:p>
            <a:r>
              <a:rPr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第４問</a:t>
            </a:r>
            <a:r>
              <a:rPr kumimoji="1" lang="ja-JP" altLang="en-US" sz="36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p>
        </p:txBody>
      </p:sp>
      <p:sp>
        <p:nvSpPr>
          <p:cNvPr id="3" name="テキスト ボックス 2">
            <a:extLst>
              <a:ext uri="{FF2B5EF4-FFF2-40B4-BE49-F238E27FC236}">
                <a16:creationId xmlns:a16="http://schemas.microsoft.com/office/drawing/2014/main" id="{C06FC960-03D5-6C63-78ED-520239523D34}"/>
              </a:ext>
            </a:extLst>
          </p:cNvPr>
          <p:cNvSpPr txBox="1"/>
          <p:nvPr/>
        </p:nvSpPr>
        <p:spPr>
          <a:xfrm>
            <a:off x="483967" y="1186314"/>
            <a:ext cx="11708033" cy="2246769"/>
          </a:xfrm>
          <a:prstGeom prst="rect">
            <a:avLst/>
          </a:prstGeom>
          <a:noFill/>
        </p:spPr>
        <p:txBody>
          <a:bodyPr wrap="square" rtlCol="0">
            <a:spAutoFit/>
          </a:bodyPr>
          <a:lstStyle/>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東北の宮城県では、お餅に小豆でつくった「あん」</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ではなくて、ある食品を使用した「あん」を作って、</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つきたてのやわらかいお餅にからめていただきます。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「ずんだもち」と呼びます。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このある食品は、みどり色をしています。次のどれでしょう。</a:t>
            </a:r>
          </a:p>
        </p:txBody>
      </p:sp>
      <p:sp>
        <p:nvSpPr>
          <p:cNvPr id="5" name="テキスト ボックス 4">
            <a:extLst>
              <a:ext uri="{FF2B5EF4-FFF2-40B4-BE49-F238E27FC236}">
                <a16:creationId xmlns:a16="http://schemas.microsoft.com/office/drawing/2014/main" id="{5A520985-39F3-964F-C797-3D8B58C8D4C7}"/>
              </a:ext>
            </a:extLst>
          </p:cNvPr>
          <p:cNvSpPr txBox="1"/>
          <p:nvPr/>
        </p:nvSpPr>
        <p:spPr>
          <a:xfrm>
            <a:off x="1750576" y="3719390"/>
            <a:ext cx="10441424" cy="523220"/>
          </a:xfrm>
          <a:prstGeom prst="rect">
            <a:avLst/>
          </a:prstGeom>
          <a:noFill/>
        </p:spPr>
        <p:txBody>
          <a:bodyPr wrap="square" rtlCol="0">
            <a:spAutoFit/>
          </a:bodyPr>
          <a:lstStyle/>
          <a:p>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①</a:t>
            </a:r>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抹茶</a:t>
            </a: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a:t>
            </a:r>
            <a:r>
              <a:rPr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②枝豆　　　　　③ほうれん草</a:t>
            </a:r>
            <a:endPar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6" name="Picture 2">
            <a:extLst>
              <a:ext uri="{FF2B5EF4-FFF2-40B4-BE49-F238E27FC236}">
                <a16:creationId xmlns:a16="http://schemas.microsoft.com/office/drawing/2014/main" id="{298CCD8B-B2E3-D45F-1695-747CBA6CC4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52524" y="781192"/>
            <a:ext cx="2448665" cy="206606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枝豆のイラスト（野菜）">
            <a:extLst>
              <a:ext uri="{FF2B5EF4-FFF2-40B4-BE49-F238E27FC236}">
                <a16:creationId xmlns:a16="http://schemas.microsoft.com/office/drawing/2014/main" id="{E8318CDB-C900-46C8-73D3-EC66022C49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1633" y="4241926"/>
            <a:ext cx="2593769" cy="204907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ほうれん草のイラスト（野菜）">
            <a:extLst>
              <a:ext uri="{FF2B5EF4-FFF2-40B4-BE49-F238E27FC236}">
                <a16:creationId xmlns:a16="http://schemas.microsoft.com/office/drawing/2014/main" id="{1A3DF402-FF99-5652-0CAD-7E962D6466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581122">
            <a:off x="7975414" y="4106118"/>
            <a:ext cx="2154218" cy="218702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抹茶のイラスト">
            <a:extLst>
              <a:ext uri="{FF2B5EF4-FFF2-40B4-BE49-F238E27FC236}">
                <a16:creationId xmlns:a16="http://schemas.microsoft.com/office/drawing/2014/main" id="{9B1B3873-AE22-1E13-F455-CCCE9CE7D0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16242" y="4183794"/>
            <a:ext cx="2031670" cy="2031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75916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F6DA6-6285-C4EC-4331-D58FF8349248}"/>
            </a:ext>
          </a:extLst>
        </p:cNvPr>
        <p:cNvGrpSpPr/>
        <p:nvPr/>
      </p:nvGrpSpPr>
      <p:grpSpPr>
        <a:xfrm>
          <a:off x="0" y="0"/>
          <a:ext cx="0" cy="0"/>
          <a:chOff x="0" y="0"/>
          <a:chExt cx="0" cy="0"/>
        </a:xfrm>
      </p:grpSpPr>
      <p:pic>
        <p:nvPicPr>
          <p:cNvPr id="3" name="図 2" descr="背景パターン&#10;&#10;自動的に生成された説明">
            <a:extLst>
              <a:ext uri="{FF2B5EF4-FFF2-40B4-BE49-F238E27FC236}">
                <a16:creationId xmlns:a16="http://schemas.microsoft.com/office/drawing/2014/main" id="{F66F48F7-3C49-E99A-DBCF-53205CDEBE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52" y="0"/>
            <a:ext cx="12712504" cy="6961543"/>
          </a:xfrm>
          <a:prstGeom prst="rect">
            <a:avLst/>
          </a:prstGeom>
        </p:spPr>
      </p:pic>
      <p:sp>
        <p:nvSpPr>
          <p:cNvPr id="8" name="テキスト ボックス 7">
            <a:extLst>
              <a:ext uri="{FF2B5EF4-FFF2-40B4-BE49-F238E27FC236}">
                <a16:creationId xmlns:a16="http://schemas.microsoft.com/office/drawing/2014/main" id="{4F396DFC-F1E3-757D-ABD2-BFD3E0A6C9A1}"/>
              </a:ext>
            </a:extLst>
          </p:cNvPr>
          <p:cNvSpPr txBox="1"/>
          <p:nvPr/>
        </p:nvSpPr>
        <p:spPr>
          <a:xfrm>
            <a:off x="3650565" y="600907"/>
            <a:ext cx="4890868" cy="769441"/>
          </a:xfrm>
          <a:prstGeom prst="rect">
            <a:avLst/>
          </a:prstGeom>
          <a:noFill/>
        </p:spPr>
        <p:txBody>
          <a:bodyPr wrap="square" rtlCol="0">
            <a:spAutoFit/>
          </a:bodyPr>
          <a:lstStyle/>
          <a:p>
            <a:pPr algn="ctr"/>
            <a:r>
              <a:rPr kumimoji="1" lang="ja-JP" altLang="en-US" sz="4400" dirty="0">
                <a:ln w="0"/>
                <a:solidFill>
                  <a:srgbClr val="FFFF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答え　②　　</a:t>
            </a:r>
          </a:p>
        </p:txBody>
      </p:sp>
      <p:sp>
        <p:nvSpPr>
          <p:cNvPr id="11" name="テキスト ボックス 10">
            <a:extLst>
              <a:ext uri="{FF2B5EF4-FFF2-40B4-BE49-F238E27FC236}">
                <a16:creationId xmlns:a16="http://schemas.microsoft.com/office/drawing/2014/main" id="{D40A0547-9E92-6D43-82C7-431AB1B502FD}"/>
              </a:ext>
            </a:extLst>
          </p:cNvPr>
          <p:cNvSpPr txBox="1"/>
          <p:nvPr/>
        </p:nvSpPr>
        <p:spPr>
          <a:xfrm>
            <a:off x="567396" y="1752333"/>
            <a:ext cx="11057206" cy="3846609"/>
          </a:xfrm>
          <a:prstGeom prst="rect">
            <a:avLst/>
          </a:prstGeom>
          <a:noFill/>
        </p:spPr>
        <p:txBody>
          <a:bodyPr wrap="square" rtlCol="0">
            <a:noAutofit/>
          </a:bodyPr>
          <a:lstStyle/>
          <a:p>
            <a:pPr>
              <a:lnSpc>
                <a:spcPts val="4000"/>
              </a:lnSpc>
            </a:pPr>
            <a:r>
              <a:rPr kumimoji="1" lang="ja-JP" altLang="en-US"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ずんだとは、豆を打つ。豆打（ずだ）がなまって「ずんだ」になったといわれています。ずんだ餅は、宮城県の伝統食です。枝豆は、大豆が黄色く熟す前の若い実で、栄養豊富でおいしい豆です。</a:t>
            </a:r>
            <a:endParaRPr kumimoji="1" lang="en-US" altLang="ja-JP" sz="2800" dirty="0">
              <a:ln w="0"/>
              <a:solidFill>
                <a:schemeClr val="bg1"/>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pic>
        <p:nvPicPr>
          <p:cNvPr id="2050" name="Picture 2">
            <a:extLst>
              <a:ext uri="{FF2B5EF4-FFF2-40B4-BE49-F238E27FC236}">
                <a16:creationId xmlns:a16="http://schemas.microsoft.com/office/drawing/2014/main" id="{E0920639-B331-DA64-DC79-32F2934BE0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6303" y="3517719"/>
            <a:ext cx="2969696" cy="250568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枝豆のイラスト">
            <a:extLst>
              <a:ext uri="{FF2B5EF4-FFF2-40B4-BE49-F238E27FC236}">
                <a16:creationId xmlns:a16="http://schemas.microsoft.com/office/drawing/2014/main" id="{B56E9370-ECB1-020F-C1C7-D166F41DE3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1068" y="3558052"/>
            <a:ext cx="2799644" cy="2505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878307"/>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573</TotalTime>
  <Words>690</Words>
  <Application>Microsoft Office PowerPoint</Application>
  <PresentationFormat>ワイド画面</PresentationFormat>
  <Paragraphs>66</Paragraphs>
  <Slides>13</Slides>
  <Notes>0</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13</vt:i4>
      </vt:variant>
    </vt:vector>
  </HeadingPairs>
  <TitlesOfParts>
    <vt:vector size="18" baseType="lpstr">
      <vt:lpstr>HGS創英角ﾎﾟｯﾌﾟ体</vt:lpstr>
      <vt:lpstr>游ゴシック</vt:lpstr>
      <vt:lpstr>游ゴシック Light</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SHOKUIKU3</dc:creator>
  <cp:lastModifiedBy>SHOKUIKU2</cp:lastModifiedBy>
  <cp:revision>23</cp:revision>
  <dcterms:created xsi:type="dcterms:W3CDTF">2024-02-13T02:30:19Z</dcterms:created>
  <dcterms:modified xsi:type="dcterms:W3CDTF">2024-08-26T00:58:30Z</dcterms:modified>
</cp:coreProperties>
</file>