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7" r:id="rId2"/>
    <p:sldId id="262" r:id="rId3"/>
    <p:sldId id="261" r:id="rId4"/>
    <p:sldId id="288" r:id="rId5"/>
    <p:sldId id="289" r:id="rId6"/>
    <p:sldId id="290" r:id="rId7"/>
    <p:sldId id="291" r:id="rId8"/>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721E"/>
    <a:srgbClr val="FF5D5D"/>
    <a:srgbClr val="FA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73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7EFCCF5-1096-DF65-4FE8-F92C424955B5}"/>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3AAA72EA-F41B-EB8B-D0D5-C19B1A34A0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D99EB720-9995-2B57-A305-B9F51FADAA2B}"/>
              </a:ext>
            </a:extLst>
          </p:cNvPr>
          <p:cNvSpPr>
            <a:spLocks noGrp="1"/>
          </p:cNvSpPr>
          <p:nvPr>
            <p:ph type="dt" sz="half" idx="10"/>
          </p:nvPr>
        </p:nvSpPr>
        <p:spPr/>
        <p:txBody>
          <a:bodyPr/>
          <a:lstStyle/>
          <a:p>
            <a:fld id="{D1B3B32B-3649-4657-9C18-313958568760}" type="datetimeFigureOut">
              <a:rPr kumimoji="1" lang="ja-JP" altLang="en-US" smtClean="0"/>
              <a:t>2025/4/7</a:t>
            </a:fld>
            <a:endParaRPr kumimoji="1" lang="ja-JP" altLang="en-US"/>
          </a:p>
        </p:txBody>
      </p:sp>
      <p:sp>
        <p:nvSpPr>
          <p:cNvPr id="5" name="フッター プレースホルダー 4">
            <a:extLst>
              <a:ext uri="{FF2B5EF4-FFF2-40B4-BE49-F238E27FC236}">
                <a16:creationId xmlns:a16="http://schemas.microsoft.com/office/drawing/2014/main" id="{75209F3C-2DE3-E0DF-3C01-7CC0EFD14EF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43B98E0-375E-5906-45AB-CE29500A5A23}"/>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676478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FAE093-1EF8-8315-FAD4-4FF8BBFB1A4C}"/>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AE37675-C66D-23AA-4B69-0B73C7B19619}"/>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A20CBC7-9BE6-36E9-E749-CE3BEDC2B7B8}"/>
              </a:ext>
            </a:extLst>
          </p:cNvPr>
          <p:cNvSpPr>
            <a:spLocks noGrp="1"/>
          </p:cNvSpPr>
          <p:nvPr>
            <p:ph type="dt" sz="half" idx="10"/>
          </p:nvPr>
        </p:nvSpPr>
        <p:spPr/>
        <p:txBody>
          <a:bodyPr/>
          <a:lstStyle/>
          <a:p>
            <a:fld id="{D1B3B32B-3649-4657-9C18-313958568760}" type="datetimeFigureOut">
              <a:rPr kumimoji="1" lang="ja-JP" altLang="en-US" smtClean="0"/>
              <a:t>2025/4/7</a:t>
            </a:fld>
            <a:endParaRPr kumimoji="1" lang="ja-JP" altLang="en-US"/>
          </a:p>
        </p:txBody>
      </p:sp>
      <p:sp>
        <p:nvSpPr>
          <p:cNvPr id="5" name="フッター プレースホルダー 4">
            <a:extLst>
              <a:ext uri="{FF2B5EF4-FFF2-40B4-BE49-F238E27FC236}">
                <a16:creationId xmlns:a16="http://schemas.microsoft.com/office/drawing/2014/main" id="{C8D70766-808F-1DD4-66DC-D03D301102C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77AF389-2CFA-5797-DE84-DB6CC0EA0AAD}"/>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131768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847110FA-2943-DB6D-F7BF-6488B0FCD431}"/>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1C9F36F-710E-31AF-7B0D-54F63A4E01D9}"/>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B00F79C-ECB8-8876-7151-4CA6A4A12569}"/>
              </a:ext>
            </a:extLst>
          </p:cNvPr>
          <p:cNvSpPr>
            <a:spLocks noGrp="1"/>
          </p:cNvSpPr>
          <p:nvPr>
            <p:ph type="dt" sz="half" idx="10"/>
          </p:nvPr>
        </p:nvSpPr>
        <p:spPr/>
        <p:txBody>
          <a:bodyPr/>
          <a:lstStyle/>
          <a:p>
            <a:fld id="{D1B3B32B-3649-4657-9C18-313958568760}" type="datetimeFigureOut">
              <a:rPr kumimoji="1" lang="ja-JP" altLang="en-US" smtClean="0"/>
              <a:t>2025/4/7</a:t>
            </a:fld>
            <a:endParaRPr kumimoji="1" lang="ja-JP" altLang="en-US"/>
          </a:p>
        </p:txBody>
      </p:sp>
      <p:sp>
        <p:nvSpPr>
          <p:cNvPr id="5" name="フッター プレースホルダー 4">
            <a:extLst>
              <a:ext uri="{FF2B5EF4-FFF2-40B4-BE49-F238E27FC236}">
                <a16:creationId xmlns:a16="http://schemas.microsoft.com/office/drawing/2014/main" id="{6C9E1C04-7EC4-A413-5E85-E18FE1EA5AB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74A3E4A-3046-57E7-209B-AFF2E38DCC88}"/>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1023210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CD7690-3D64-4CBA-C3F0-5D24E47325C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07C076D-17A2-AF1C-F3BB-FE376FB71B51}"/>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BEBEB59-79B6-62D6-EF21-911E922ABA2D}"/>
              </a:ext>
            </a:extLst>
          </p:cNvPr>
          <p:cNvSpPr>
            <a:spLocks noGrp="1"/>
          </p:cNvSpPr>
          <p:nvPr>
            <p:ph type="dt" sz="half" idx="10"/>
          </p:nvPr>
        </p:nvSpPr>
        <p:spPr/>
        <p:txBody>
          <a:bodyPr/>
          <a:lstStyle/>
          <a:p>
            <a:fld id="{D1B3B32B-3649-4657-9C18-313958568760}" type="datetimeFigureOut">
              <a:rPr kumimoji="1" lang="ja-JP" altLang="en-US" smtClean="0"/>
              <a:t>2025/4/7</a:t>
            </a:fld>
            <a:endParaRPr kumimoji="1" lang="ja-JP" altLang="en-US"/>
          </a:p>
        </p:txBody>
      </p:sp>
      <p:sp>
        <p:nvSpPr>
          <p:cNvPr id="5" name="フッター プレースホルダー 4">
            <a:extLst>
              <a:ext uri="{FF2B5EF4-FFF2-40B4-BE49-F238E27FC236}">
                <a16:creationId xmlns:a16="http://schemas.microsoft.com/office/drawing/2014/main" id="{81D0CC57-BA3A-6AB7-59F0-8CE7C26E00F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F3D9C6F-DD51-9AEE-C887-514C44F4C1BF}"/>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1593878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A8F6AE-5A11-D0F2-D26D-5E1BBEF88C75}"/>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61CFDE8-CC81-38B1-1706-4AB44929C59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0AE8FD12-8109-B7AA-DACC-89F1643A706D}"/>
              </a:ext>
            </a:extLst>
          </p:cNvPr>
          <p:cNvSpPr>
            <a:spLocks noGrp="1"/>
          </p:cNvSpPr>
          <p:nvPr>
            <p:ph type="dt" sz="half" idx="10"/>
          </p:nvPr>
        </p:nvSpPr>
        <p:spPr/>
        <p:txBody>
          <a:bodyPr/>
          <a:lstStyle/>
          <a:p>
            <a:fld id="{D1B3B32B-3649-4657-9C18-313958568760}" type="datetimeFigureOut">
              <a:rPr kumimoji="1" lang="ja-JP" altLang="en-US" smtClean="0"/>
              <a:t>2025/4/7</a:t>
            </a:fld>
            <a:endParaRPr kumimoji="1" lang="ja-JP" altLang="en-US"/>
          </a:p>
        </p:txBody>
      </p:sp>
      <p:sp>
        <p:nvSpPr>
          <p:cNvPr id="5" name="フッター プレースホルダー 4">
            <a:extLst>
              <a:ext uri="{FF2B5EF4-FFF2-40B4-BE49-F238E27FC236}">
                <a16:creationId xmlns:a16="http://schemas.microsoft.com/office/drawing/2014/main" id="{8B5E80D6-B463-21C1-564D-FDEEFDB59DD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9B27558-93BB-6693-CC2D-25A82D9F8200}"/>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3684593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790859-813D-C347-89DA-CE1CEDCC66A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4AEDC04-EF8C-B27E-FE45-1818AE834142}"/>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89CAC13E-7FD8-B91D-8E3C-CEC5EAD1AB75}"/>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2D1F7C60-A03D-C236-FD67-D076E5157794}"/>
              </a:ext>
            </a:extLst>
          </p:cNvPr>
          <p:cNvSpPr>
            <a:spLocks noGrp="1"/>
          </p:cNvSpPr>
          <p:nvPr>
            <p:ph type="dt" sz="half" idx="10"/>
          </p:nvPr>
        </p:nvSpPr>
        <p:spPr/>
        <p:txBody>
          <a:bodyPr/>
          <a:lstStyle/>
          <a:p>
            <a:fld id="{D1B3B32B-3649-4657-9C18-313958568760}" type="datetimeFigureOut">
              <a:rPr kumimoji="1" lang="ja-JP" altLang="en-US" smtClean="0"/>
              <a:t>2025/4/7</a:t>
            </a:fld>
            <a:endParaRPr kumimoji="1" lang="ja-JP" altLang="en-US"/>
          </a:p>
        </p:txBody>
      </p:sp>
      <p:sp>
        <p:nvSpPr>
          <p:cNvPr id="6" name="フッター プレースホルダー 5">
            <a:extLst>
              <a:ext uri="{FF2B5EF4-FFF2-40B4-BE49-F238E27FC236}">
                <a16:creationId xmlns:a16="http://schemas.microsoft.com/office/drawing/2014/main" id="{0A177E91-E367-A6B6-256B-4746A8603FF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9D9ADCD-5885-7BDA-8314-CA4E7C013225}"/>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1383242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07B5F4-C34E-0AC4-AB44-CA5D3DEC1CA4}"/>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D06CB68-E1EB-86AA-DC26-635C599C6B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CEF7B09F-0E32-5939-DAA5-1A5BEC96C8FE}"/>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849E01BB-CF8B-26D0-F322-389EF406AF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3C59F61A-3CFF-83D7-6FB8-D5CAACDDFF4A}"/>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069EBE43-E12C-56E5-80BA-54E0854B5AB5}"/>
              </a:ext>
            </a:extLst>
          </p:cNvPr>
          <p:cNvSpPr>
            <a:spLocks noGrp="1"/>
          </p:cNvSpPr>
          <p:nvPr>
            <p:ph type="dt" sz="half" idx="10"/>
          </p:nvPr>
        </p:nvSpPr>
        <p:spPr/>
        <p:txBody>
          <a:bodyPr/>
          <a:lstStyle/>
          <a:p>
            <a:fld id="{D1B3B32B-3649-4657-9C18-313958568760}" type="datetimeFigureOut">
              <a:rPr kumimoji="1" lang="ja-JP" altLang="en-US" smtClean="0"/>
              <a:t>2025/4/7</a:t>
            </a:fld>
            <a:endParaRPr kumimoji="1" lang="ja-JP" altLang="en-US"/>
          </a:p>
        </p:txBody>
      </p:sp>
      <p:sp>
        <p:nvSpPr>
          <p:cNvPr id="8" name="フッター プレースホルダー 7">
            <a:extLst>
              <a:ext uri="{FF2B5EF4-FFF2-40B4-BE49-F238E27FC236}">
                <a16:creationId xmlns:a16="http://schemas.microsoft.com/office/drawing/2014/main" id="{2228FFA2-8570-C363-A88F-21C3B41BDA4E}"/>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665F6D07-C3A6-F1E2-D864-16513CD4680E}"/>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1593766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E5DFCD-A53F-A24C-0F48-04E1C7BF582A}"/>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62EA066B-2650-59E6-A8B8-D8579B1E3483}"/>
              </a:ext>
            </a:extLst>
          </p:cNvPr>
          <p:cNvSpPr>
            <a:spLocks noGrp="1"/>
          </p:cNvSpPr>
          <p:nvPr>
            <p:ph type="dt" sz="half" idx="10"/>
          </p:nvPr>
        </p:nvSpPr>
        <p:spPr/>
        <p:txBody>
          <a:bodyPr/>
          <a:lstStyle/>
          <a:p>
            <a:fld id="{D1B3B32B-3649-4657-9C18-313958568760}" type="datetimeFigureOut">
              <a:rPr kumimoji="1" lang="ja-JP" altLang="en-US" smtClean="0"/>
              <a:t>2025/4/7</a:t>
            </a:fld>
            <a:endParaRPr kumimoji="1" lang="ja-JP" altLang="en-US"/>
          </a:p>
        </p:txBody>
      </p:sp>
      <p:sp>
        <p:nvSpPr>
          <p:cNvPr id="4" name="フッター プレースホルダー 3">
            <a:extLst>
              <a:ext uri="{FF2B5EF4-FFF2-40B4-BE49-F238E27FC236}">
                <a16:creationId xmlns:a16="http://schemas.microsoft.com/office/drawing/2014/main" id="{BE6FE625-57B4-C51A-0BE0-ABBCB1EDE138}"/>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CCAF4D52-1063-AC92-BE6A-077C364B3872}"/>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4208003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2C496F1-3398-0C83-533F-5E07A7D80A83}"/>
              </a:ext>
            </a:extLst>
          </p:cNvPr>
          <p:cNvSpPr>
            <a:spLocks noGrp="1"/>
          </p:cNvSpPr>
          <p:nvPr>
            <p:ph type="dt" sz="half" idx="10"/>
          </p:nvPr>
        </p:nvSpPr>
        <p:spPr/>
        <p:txBody>
          <a:bodyPr/>
          <a:lstStyle/>
          <a:p>
            <a:fld id="{D1B3B32B-3649-4657-9C18-313958568760}" type="datetimeFigureOut">
              <a:rPr kumimoji="1" lang="ja-JP" altLang="en-US" smtClean="0"/>
              <a:t>2025/4/7</a:t>
            </a:fld>
            <a:endParaRPr kumimoji="1" lang="ja-JP" altLang="en-US"/>
          </a:p>
        </p:txBody>
      </p:sp>
      <p:sp>
        <p:nvSpPr>
          <p:cNvPr id="3" name="フッター プレースホルダー 2">
            <a:extLst>
              <a:ext uri="{FF2B5EF4-FFF2-40B4-BE49-F238E27FC236}">
                <a16:creationId xmlns:a16="http://schemas.microsoft.com/office/drawing/2014/main" id="{D61D3224-99AB-561F-00E2-6C66AA723D8E}"/>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9765327-8CC6-2C7C-DDEE-EA2BA637773E}"/>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2491549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55B070-0E54-2998-A5EB-227B80BCA69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2A449D3-681E-CA0A-5464-E35F99340B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77AC362C-216F-6C8D-4334-06F2D28215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4385618-22ED-7D8A-83F8-EE9DEABDEB13}"/>
              </a:ext>
            </a:extLst>
          </p:cNvPr>
          <p:cNvSpPr>
            <a:spLocks noGrp="1"/>
          </p:cNvSpPr>
          <p:nvPr>
            <p:ph type="dt" sz="half" idx="10"/>
          </p:nvPr>
        </p:nvSpPr>
        <p:spPr/>
        <p:txBody>
          <a:bodyPr/>
          <a:lstStyle/>
          <a:p>
            <a:fld id="{D1B3B32B-3649-4657-9C18-313958568760}" type="datetimeFigureOut">
              <a:rPr kumimoji="1" lang="ja-JP" altLang="en-US" smtClean="0"/>
              <a:t>2025/4/7</a:t>
            </a:fld>
            <a:endParaRPr kumimoji="1" lang="ja-JP" altLang="en-US"/>
          </a:p>
        </p:txBody>
      </p:sp>
      <p:sp>
        <p:nvSpPr>
          <p:cNvPr id="6" name="フッター プレースホルダー 5">
            <a:extLst>
              <a:ext uri="{FF2B5EF4-FFF2-40B4-BE49-F238E27FC236}">
                <a16:creationId xmlns:a16="http://schemas.microsoft.com/office/drawing/2014/main" id="{73CB4BD5-91ED-8206-C97E-E4542C71EA9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352C3AC-3C13-3642-9386-8E8638B19818}"/>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2113422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710F42-46E4-9498-B4CA-0A8BCA64A51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2E16DD36-C8F7-7B33-F430-BBBAFD227C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0247F056-B037-14B7-DC8B-336A98E9A0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696CBD9-60F4-CEE6-DA80-88D55E1476CC}"/>
              </a:ext>
            </a:extLst>
          </p:cNvPr>
          <p:cNvSpPr>
            <a:spLocks noGrp="1"/>
          </p:cNvSpPr>
          <p:nvPr>
            <p:ph type="dt" sz="half" idx="10"/>
          </p:nvPr>
        </p:nvSpPr>
        <p:spPr/>
        <p:txBody>
          <a:bodyPr/>
          <a:lstStyle/>
          <a:p>
            <a:fld id="{D1B3B32B-3649-4657-9C18-313958568760}" type="datetimeFigureOut">
              <a:rPr kumimoji="1" lang="ja-JP" altLang="en-US" smtClean="0"/>
              <a:t>2025/4/7</a:t>
            </a:fld>
            <a:endParaRPr kumimoji="1" lang="ja-JP" altLang="en-US"/>
          </a:p>
        </p:txBody>
      </p:sp>
      <p:sp>
        <p:nvSpPr>
          <p:cNvPr id="6" name="フッター プレースホルダー 5">
            <a:extLst>
              <a:ext uri="{FF2B5EF4-FFF2-40B4-BE49-F238E27FC236}">
                <a16:creationId xmlns:a16="http://schemas.microsoft.com/office/drawing/2014/main" id="{29D11CB5-476B-C18B-3944-6652ADE28D0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A79B33F-04E6-6147-3866-6FA8F82BAA83}"/>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3429539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6EA74BB0-E652-C897-EE83-47B3F05F77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3AB3AED-52F9-1587-B9AE-CA319453ED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BEDA5EC-CCAC-2FD3-ABF6-61F54B5985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1B3B32B-3649-4657-9C18-313958568760}" type="datetimeFigureOut">
              <a:rPr kumimoji="1" lang="ja-JP" altLang="en-US" smtClean="0"/>
              <a:t>2025/4/7</a:t>
            </a:fld>
            <a:endParaRPr kumimoji="1" lang="ja-JP" altLang="en-US"/>
          </a:p>
        </p:txBody>
      </p:sp>
      <p:sp>
        <p:nvSpPr>
          <p:cNvPr id="5" name="フッター プレースホルダー 4">
            <a:extLst>
              <a:ext uri="{FF2B5EF4-FFF2-40B4-BE49-F238E27FC236}">
                <a16:creationId xmlns:a16="http://schemas.microsoft.com/office/drawing/2014/main" id="{1C1A7324-9172-40AB-9C41-64662B006D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701E706-42E8-6E2A-121D-C569BBC861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25482760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背景パターン&#10;&#10;自動的に生成された説明">
            <a:extLst>
              <a:ext uri="{FF2B5EF4-FFF2-40B4-BE49-F238E27FC236}">
                <a16:creationId xmlns:a16="http://schemas.microsoft.com/office/drawing/2014/main" id="{67D6BBFF-737B-57F6-93B6-A10B4A88F1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4" name="テキスト ボックス 3">
            <a:extLst>
              <a:ext uri="{FF2B5EF4-FFF2-40B4-BE49-F238E27FC236}">
                <a16:creationId xmlns:a16="http://schemas.microsoft.com/office/drawing/2014/main" id="{D3DC5F98-1572-FBF2-14F3-FE63FDD308B0}"/>
              </a:ext>
            </a:extLst>
          </p:cNvPr>
          <p:cNvSpPr txBox="1"/>
          <p:nvPr/>
        </p:nvSpPr>
        <p:spPr>
          <a:xfrm>
            <a:off x="1390357" y="1182549"/>
            <a:ext cx="9411286" cy="1862048"/>
          </a:xfrm>
          <a:prstGeom prst="rect">
            <a:avLst/>
          </a:prstGeom>
          <a:noFill/>
        </p:spPr>
        <p:txBody>
          <a:bodyPr wrap="square" rtlCol="0">
            <a:spAutoFit/>
          </a:bodyPr>
          <a:lstStyle/>
          <a:p>
            <a:pPr algn="ctr"/>
            <a:r>
              <a:rPr kumimoji="1" lang="ja-JP" altLang="en-US" sz="11500" b="1" dirty="0">
                <a:ln w="22225">
                  <a:solidFill>
                    <a:srgbClr val="0070C0"/>
                  </a:solidFill>
                  <a:prstDash val="solid"/>
                </a:ln>
                <a:solidFill>
                  <a:srgbClr val="FFFF00"/>
                </a:solidFill>
                <a:latin typeface="HGS創英角ﾎﾟｯﾌﾟ体" panose="040B0A00000000000000" pitchFamily="50" charset="-128"/>
                <a:ea typeface="HGS創英角ﾎﾟｯﾌﾟ体" panose="040B0A00000000000000" pitchFamily="50" charset="-128"/>
              </a:rPr>
              <a:t>食べ物クイズ　</a:t>
            </a:r>
          </a:p>
        </p:txBody>
      </p:sp>
      <p:sp>
        <p:nvSpPr>
          <p:cNvPr id="7" name="テキスト ボックス 6">
            <a:extLst>
              <a:ext uri="{FF2B5EF4-FFF2-40B4-BE49-F238E27FC236}">
                <a16:creationId xmlns:a16="http://schemas.microsoft.com/office/drawing/2014/main" id="{EAE00E61-B96A-6BA5-BEF9-90425178C530}"/>
              </a:ext>
            </a:extLst>
          </p:cNvPr>
          <p:cNvSpPr txBox="1"/>
          <p:nvPr/>
        </p:nvSpPr>
        <p:spPr>
          <a:xfrm>
            <a:off x="4994032" y="3428682"/>
            <a:ext cx="6954128" cy="769441"/>
          </a:xfrm>
          <a:prstGeom prst="rect">
            <a:avLst/>
          </a:prstGeom>
          <a:noFill/>
        </p:spPr>
        <p:txBody>
          <a:bodyPr wrap="square" rtlCol="0">
            <a:spAutoFit/>
          </a:bodyPr>
          <a:lstStyle/>
          <a:p>
            <a:pPr algn="ctr"/>
            <a:r>
              <a:rPr lang="ja-JP" altLang="en-US" sz="4400" b="1" dirty="0">
                <a:ln w="22225">
                  <a:solidFill>
                    <a:srgbClr val="0070C0"/>
                  </a:solidFill>
                  <a:prstDash val="solid"/>
                </a:ln>
                <a:solidFill>
                  <a:srgbClr val="FFFF00"/>
                </a:solidFill>
                <a:latin typeface="HGS創英角ﾎﾟｯﾌﾟ体" panose="040B0A00000000000000" pitchFamily="50" charset="-128"/>
                <a:ea typeface="HGS創英角ﾎﾟｯﾌﾟ体" panose="040B0A00000000000000" pitchFamily="50" charset="-128"/>
              </a:rPr>
              <a:t>～食の歴史編～（全３問）</a:t>
            </a:r>
            <a:r>
              <a:rPr kumimoji="1" lang="ja-JP" altLang="en-US" sz="4400" b="1" dirty="0">
                <a:ln w="22225">
                  <a:solidFill>
                    <a:srgbClr val="0070C0"/>
                  </a:solidFill>
                  <a:prstDash val="solid"/>
                </a:ln>
                <a:solidFill>
                  <a:srgbClr val="FFFF00"/>
                </a:solidFill>
                <a:latin typeface="HGS創英角ﾎﾟｯﾌﾟ体" panose="040B0A00000000000000" pitchFamily="50" charset="-128"/>
                <a:ea typeface="HGS創英角ﾎﾟｯﾌﾟ体" panose="040B0A00000000000000" pitchFamily="50" charset="-128"/>
              </a:rPr>
              <a:t>　</a:t>
            </a:r>
          </a:p>
        </p:txBody>
      </p:sp>
      <p:pic>
        <p:nvPicPr>
          <p:cNvPr id="3" name="図 2" descr="図形, 円&#10;&#10;自動的に生成された説明">
            <a:extLst>
              <a:ext uri="{FF2B5EF4-FFF2-40B4-BE49-F238E27FC236}">
                <a16:creationId xmlns:a16="http://schemas.microsoft.com/office/drawing/2014/main" id="{816F4747-A9E9-CECF-E4B8-932D0D5647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539" y="4269977"/>
            <a:ext cx="1401664" cy="1916983"/>
          </a:xfrm>
          <a:prstGeom prst="rect">
            <a:avLst/>
          </a:prstGeom>
        </p:spPr>
      </p:pic>
      <p:pic>
        <p:nvPicPr>
          <p:cNvPr id="6" name="図 5" descr="ボール, 挿絵 が含まれている画像&#10;&#10;自動的に生成された説明">
            <a:extLst>
              <a:ext uri="{FF2B5EF4-FFF2-40B4-BE49-F238E27FC236}">
                <a16:creationId xmlns:a16="http://schemas.microsoft.com/office/drawing/2014/main" id="{AA3ED051-EEF9-96DC-8085-C293572D78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209350" y="4241841"/>
            <a:ext cx="1839636" cy="1862048"/>
          </a:xfrm>
          <a:prstGeom prst="rect">
            <a:avLst/>
          </a:prstGeom>
        </p:spPr>
      </p:pic>
      <p:pic>
        <p:nvPicPr>
          <p:cNvPr id="5124" name="Picture 4" descr="天ぷらのイラスト">
            <a:extLst>
              <a:ext uri="{FF2B5EF4-FFF2-40B4-BE49-F238E27FC236}">
                <a16:creationId xmlns:a16="http://schemas.microsoft.com/office/drawing/2014/main" id="{2AEAD3C5-2C9C-46B5-359E-88001422E7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8322" y="3447475"/>
            <a:ext cx="2474949" cy="2035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782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背景パターン&#10;&#10;自動的に生成された説明">
            <a:extLst>
              <a:ext uri="{FF2B5EF4-FFF2-40B4-BE49-F238E27FC236}">
                <a16:creationId xmlns:a16="http://schemas.microsoft.com/office/drawing/2014/main" id="{518B80C6-B512-20AA-A6C9-C0A3DEEF69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2" name="テキスト ボックス 1">
            <a:extLst>
              <a:ext uri="{FF2B5EF4-FFF2-40B4-BE49-F238E27FC236}">
                <a16:creationId xmlns:a16="http://schemas.microsoft.com/office/drawing/2014/main" id="{D1CCEB00-0E2F-ED41-8C49-36CCF0BD896F}"/>
              </a:ext>
            </a:extLst>
          </p:cNvPr>
          <p:cNvSpPr txBox="1"/>
          <p:nvPr/>
        </p:nvSpPr>
        <p:spPr>
          <a:xfrm>
            <a:off x="1059765" y="522281"/>
            <a:ext cx="1659988" cy="646331"/>
          </a:xfrm>
          <a:prstGeom prst="rect">
            <a:avLst/>
          </a:prstGeom>
          <a:noFill/>
        </p:spPr>
        <p:txBody>
          <a:bodyPr wrap="square" rtlCol="0">
            <a:spAutoFit/>
          </a:bodyPr>
          <a:lstStyle/>
          <a:p>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第１問</a:t>
            </a:r>
            <a:r>
              <a:rPr kumimoji="1"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　</a:t>
            </a:r>
          </a:p>
        </p:txBody>
      </p:sp>
      <p:sp>
        <p:nvSpPr>
          <p:cNvPr id="3" name="テキスト ボックス 2">
            <a:extLst>
              <a:ext uri="{FF2B5EF4-FFF2-40B4-BE49-F238E27FC236}">
                <a16:creationId xmlns:a16="http://schemas.microsoft.com/office/drawing/2014/main" id="{060D7697-F9CE-2805-6766-74A0E33726FC}"/>
              </a:ext>
            </a:extLst>
          </p:cNvPr>
          <p:cNvSpPr txBox="1"/>
          <p:nvPr/>
        </p:nvSpPr>
        <p:spPr>
          <a:xfrm>
            <a:off x="483967" y="1341254"/>
            <a:ext cx="11224066" cy="1815882"/>
          </a:xfrm>
          <a:prstGeom prst="rect">
            <a:avLst/>
          </a:prstGeom>
          <a:noFill/>
        </p:spPr>
        <p:txBody>
          <a:bodyPr wrap="square" rtlCol="0">
            <a:spAutoFit/>
          </a:bodyPr>
          <a:lstStyle/>
          <a:p>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お寿司やお刺身などで人気のマグロは、昔は腐りやすいため、あまり</a:t>
            </a:r>
            <a:r>
              <a:rPr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人気のない</a:t>
            </a:r>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魚でした。</a:t>
            </a:r>
            <a:endPar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では、多くの人が生のマグロを食べるようになったのはいつごろからでしょう？</a:t>
            </a:r>
          </a:p>
        </p:txBody>
      </p:sp>
      <p:sp>
        <p:nvSpPr>
          <p:cNvPr id="5" name="テキスト ボックス 4">
            <a:extLst>
              <a:ext uri="{FF2B5EF4-FFF2-40B4-BE49-F238E27FC236}">
                <a16:creationId xmlns:a16="http://schemas.microsoft.com/office/drawing/2014/main" id="{BA8B99A9-26F3-8478-0EC0-3F429E596657}"/>
              </a:ext>
            </a:extLst>
          </p:cNvPr>
          <p:cNvSpPr txBox="1"/>
          <p:nvPr/>
        </p:nvSpPr>
        <p:spPr>
          <a:xfrm>
            <a:off x="4354439" y="3329778"/>
            <a:ext cx="3483122" cy="2554545"/>
          </a:xfrm>
          <a:prstGeom prst="rect">
            <a:avLst/>
          </a:prstGeom>
          <a:noFill/>
        </p:spPr>
        <p:txBody>
          <a:bodyPr wrap="square" rtlCol="0">
            <a:spAutoFit/>
          </a:bodyPr>
          <a:lstStyle/>
          <a:p>
            <a:r>
              <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①江戸時代</a:t>
            </a:r>
            <a:endParaRPr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endParaRPr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②明治時代</a:t>
            </a:r>
            <a:endParaRPr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endParaRPr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③昭和３０年ごろ</a:t>
            </a:r>
            <a:endPar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1394210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背景パターン&#10;&#10;自動的に生成された説明">
            <a:extLst>
              <a:ext uri="{FF2B5EF4-FFF2-40B4-BE49-F238E27FC236}">
                <a16:creationId xmlns:a16="http://schemas.microsoft.com/office/drawing/2014/main" id="{15B6DD83-DC48-8A22-97B3-1CFA2AC4A2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8" name="テキスト ボックス 7">
            <a:extLst>
              <a:ext uri="{FF2B5EF4-FFF2-40B4-BE49-F238E27FC236}">
                <a16:creationId xmlns:a16="http://schemas.microsoft.com/office/drawing/2014/main" id="{6EC71543-EFD5-F383-2CFB-1A7642A42A9F}"/>
              </a:ext>
            </a:extLst>
          </p:cNvPr>
          <p:cNvSpPr txBox="1"/>
          <p:nvPr/>
        </p:nvSpPr>
        <p:spPr>
          <a:xfrm>
            <a:off x="3650565" y="600907"/>
            <a:ext cx="4890868" cy="769441"/>
          </a:xfrm>
          <a:prstGeom prst="rect">
            <a:avLst/>
          </a:prstGeom>
          <a:noFill/>
        </p:spPr>
        <p:txBody>
          <a:bodyPr wrap="square" rtlCol="0">
            <a:spAutoFit/>
          </a:bodyPr>
          <a:lstStyle/>
          <a:p>
            <a:pPr algn="ctr"/>
            <a:r>
              <a:rPr kumimoji="1" lang="ja-JP" altLang="en-US" sz="4400" dirty="0">
                <a:ln w="0"/>
                <a:solidFill>
                  <a:srgbClr val="FFFF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答え　①　　</a:t>
            </a:r>
          </a:p>
        </p:txBody>
      </p:sp>
      <p:sp>
        <p:nvSpPr>
          <p:cNvPr id="11" name="テキスト ボックス 10">
            <a:extLst>
              <a:ext uri="{FF2B5EF4-FFF2-40B4-BE49-F238E27FC236}">
                <a16:creationId xmlns:a16="http://schemas.microsoft.com/office/drawing/2014/main" id="{FA3B974D-F949-D7CD-5C69-55AD89062F2D}"/>
              </a:ext>
            </a:extLst>
          </p:cNvPr>
          <p:cNvSpPr txBox="1"/>
          <p:nvPr/>
        </p:nvSpPr>
        <p:spPr>
          <a:xfrm>
            <a:off x="567396" y="1752333"/>
            <a:ext cx="11057206" cy="3846609"/>
          </a:xfrm>
          <a:prstGeom prst="rect">
            <a:avLst/>
          </a:prstGeom>
          <a:noFill/>
        </p:spPr>
        <p:txBody>
          <a:bodyPr wrap="square" rtlCol="0">
            <a:noAutofit/>
          </a:bodyPr>
          <a:lstStyle/>
          <a:p>
            <a:pPr>
              <a:lnSpc>
                <a:spcPts val="4000"/>
              </a:lnSpc>
            </a:pPr>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マグロは縄文時代から食べられていたそうですが、腐りやすいため高級魚として扱われていませんでした。江戸時代、豊漁のときに腐らないように赤身をしょうゆ漬けにし、すしネタにしたのがきっかけで食べられるようになったと言われています。</a:t>
            </a:r>
            <a:endPar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pPr>
              <a:lnSpc>
                <a:spcPts val="4000"/>
              </a:lnSpc>
            </a:pPr>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現在もっとも珍重される「トロ」の部分は、冷凍技術が発達する　１９６０年代までは加工用として使われていました。</a:t>
            </a:r>
            <a:endPar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pic>
        <p:nvPicPr>
          <p:cNvPr id="1026" name="Picture 2">
            <a:extLst>
              <a:ext uri="{FF2B5EF4-FFF2-40B4-BE49-F238E27FC236}">
                <a16:creationId xmlns:a16="http://schemas.microsoft.com/office/drawing/2014/main" id="{7DFD73F6-0DFE-9627-E81D-38B91FF821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1630" y="4250987"/>
            <a:ext cx="2257865" cy="2029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258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19EB7C-63C9-444B-2E32-99417B0FD3A0}"/>
            </a:ext>
          </a:extLst>
        </p:cNvPr>
        <p:cNvGrpSpPr/>
        <p:nvPr/>
      </p:nvGrpSpPr>
      <p:grpSpPr>
        <a:xfrm>
          <a:off x="0" y="0"/>
          <a:ext cx="0" cy="0"/>
          <a:chOff x="0" y="0"/>
          <a:chExt cx="0" cy="0"/>
        </a:xfrm>
      </p:grpSpPr>
      <p:pic>
        <p:nvPicPr>
          <p:cNvPr id="4" name="図 3" descr="背景パターン&#10;&#10;自動的に生成された説明">
            <a:extLst>
              <a:ext uri="{FF2B5EF4-FFF2-40B4-BE49-F238E27FC236}">
                <a16:creationId xmlns:a16="http://schemas.microsoft.com/office/drawing/2014/main" id="{9C3009E9-A903-71BE-8E8F-372E1D711A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2" name="テキスト ボックス 1">
            <a:extLst>
              <a:ext uri="{FF2B5EF4-FFF2-40B4-BE49-F238E27FC236}">
                <a16:creationId xmlns:a16="http://schemas.microsoft.com/office/drawing/2014/main" id="{678651EE-4687-8226-59C3-6EFFDABBE8BB}"/>
              </a:ext>
            </a:extLst>
          </p:cNvPr>
          <p:cNvSpPr txBox="1"/>
          <p:nvPr/>
        </p:nvSpPr>
        <p:spPr>
          <a:xfrm>
            <a:off x="1059765" y="522281"/>
            <a:ext cx="1659988" cy="646331"/>
          </a:xfrm>
          <a:prstGeom prst="rect">
            <a:avLst/>
          </a:prstGeom>
          <a:noFill/>
        </p:spPr>
        <p:txBody>
          <a:bodyPr wrap="square" rtlCol="0">
            <a:spAutoFit/>
          </a:bodyPr>
          <a:lstStyle/>
          <a:p>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第２問</a:t>
            </a:r>
            <a:r>
              <a:rPr kumimoji="1"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　</a:t>
            </a:r>
          </a:p>
        </p:txBody>
      </p:sp>
      <p:sp>
        <p:nvSpPr>
          <p:cNvPr id="3" name="テキスト ボックス 2">
            <a:extLst>
              <a:ext uri="{FF2B5EF4-FFF2-40B4-BE49-F238E27FC236}">
                <a16:creationId xmlns:a16="http://schemas.microsoft.com/office/drawing/2014/main" id="{9A6AC039-F1DE-FDD5-1B1F-F9EEA623E818}"/>
              </a:ext>
            </a:extLst>
          </p:cNvPr>
          <p:cNvSpPr txBox="1"/>
          <p:nvPr/>
        </p:nvSpPr>
        <p:spPr>
          <a:xfrm>
            <a:off x="483967" y="1341254"/>
            <a:ext cx="11224066" cy="1815882"/>
          </a:xfrm>
          <a:prstGeom prst="rect">
            <a:avLst/>
          </a:prstGeom>
          <a:noFill/>
        </p:spPr>
        <p:txBody>
          <a:bodyPr wrap="square" rtlCol="0">
            <a:spAutoFit/>
          </a:bodyPr>
          <a:lstStyle/>
          <a:p>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すき焼きのしょうゆ味は、ごはんに合う味ですね。肉を食べる習慣は外国から伝わったので、肉料理なのにしょうゆ味なのはめずらしいのです。では「すき焼き」という名前のもともとの由来はいったい何でしょう？</a:t>
            </a:r>
          </a:p>
        </p:txBody>
      </p:sp>
      <p:sp>
        <p:nvSpPr>
          <p:cNvPr id="5" name="テキスト ボックス 4">
            <a:extLst>
              <a:ext uri="{FF2B5EF4-FFF2-40B4-BE49-F238E27FC236}">
                <a16:creationId xmlns:a16="http://schemas.microsoft.com/office/drawing/2014/main" id="{0C1474DE-E25D-48A0-98F8-EE6F10830550}"/>
              </a:ext>
            </a:extLst>
          </p:cNvPr>
          <p:cNvSpPr txBox="1"/>
          <p:nvPr/>
        </p:nvSpPr>
        <p:spPr>
          <a:xfrm>
            <a:off x="999294" y="3157136"/>
            <a:ext cx="10193411" cy="2554545"/>
          </a:xfrm>
          <a:prstGeom prst="rect">
            <a:avLst/>
          </a:prstGeom>
          <a:noFill/>
        </p:spPr>
        <p:txBody>
          <a:bodyPr wrap="square" rtlCol="0">
            <a:spAutoFit/>
          </a:bodyPr>
          <a:lstStyle/>
          <a:p>
            <a:r>
              <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①すきな人と食べるから</a:t>
            </a:r>
            <a:endParaRPr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endParaRPr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②すきなだけ食べてもおこられない料理だから</a:t>
            </a:r>
            <a:endParaRPr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endParaRPr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③「すき」という畑をたがやす道具の上で焼いたから</a:t>
            </a:r>
            <a:endPar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1523775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6E220E-E861-C724-D02C-2BC408AD4EC5}"/>
            </a:ext>
          </a:extLst>
        </p:cNvPr>
        <p:cNvGrpSpPr/>
        <p:nvPr/>
      </p:nvGrpSpPr>
      <p:grpSpPr>
        <a:xfrm>
          <a:off x="0" y="0"/>
          <a:ext cx="0" cy="0"/>
          <a:chOff x="0" y="0"/>
          <a:chExt cx="0" cy="0"/>
        </a:xfrm>
      </p:grpSpPr>
      <p:pic>
        <p:nvPicPr>
          <p:cNvPr id="3" name="図 2" descr="背景パターン&#10;&#10;自動的に生成された説明">
            <a:extLst>
              <a:ext uri="{FF2B5EF4-FFF2-40B4-BE49-F238E27FC236}">
                <a16:creationId xmlns:a16="http://schemas.microsoft.com/office/drawing/2014/main" id="{9275656B-586A-1430-275D-416CF95F32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3" y="0"/>
            <a:ext cx="12712504" cy="6961543"/>
          </a:xfrm>
          <a:prstGeom prst="rect">
            <a:avLst/>
          </a:prstGeom>
        </p:spPr>
      </p:pic>
      <p:sp>
        <p:nvSpPr>
          <p:cNvPr id="8" name="テキスト ボックス 7">
            <a:extLst>
              <a:ext uri="{FF2B5EF4-FFF2-40B4-BE49-F238E27FC236}">
                <a16:creationId xmlns:a16="http://schemas.microsoft.com/office/drawing/2014/main" id="{AAE7D95A-208C-2A08-667A-D697549CD129}"/>
              </a:ext>
            </a:extLst>
          </p:cNvPr>
          <p:cNvSpPr txBox="1"/>
          <p:nvPr/>
        </p:nvSpPr>
        <p:spPr>
          <a:xfrm>
            <a:off x="3650565" y="325015"/>
            <a:ext cx="4890868" cy="769441"/>
          </a:xfrm>
          <a:prstGeom prst="rect">
            <a:avLst/>
          </a:prstGeom>
          <a:noFill/>
        </p:spPr>
        <p:txBody>
          <a:bodyPr wrap="square" rtlCol="0">
            <a:spAutoFit/>
          </a:bodyPr>
          <a:lstStyle/>
          <a:p>
            <a:pPr algn="ctr"/>
            <a:r>
              <a:rPr kumimoji="1" lang="ja-JP" altLang="en-US" sz="4400" dirty="0">
                <a:ln w="0"/>
                <a:solidFill>
                  <a:srgbClr val="FFFF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答え　③　　</a:t>
            </a:r>
          </a:p>
        </p:txBody>
      </p:sp>
      <p:sp>
        <p:nvSpPr>
          <p:cNvPr id="11" name="テキスト ボックス 10">
            <a:extLst>
              <a:ext uri="{FF2B5EF4-FFF2-40B4-BE49-F238E27FC236}">
                <a16:creationId xmlns:a16="http://schemas.microsoft.com/office/drawing/2014/main" id="{2BD0ACFC-AD75-211F-C097-97EBBCCAFE9E}"/>
              </a:ext>
            </a:extLst>
          </p:cNvPr>
          <p:cNvSpPr txBox="1"/>
          <p:nvPr/>
        </p:nvSpPr>
        <p:spPr>
          <a:xfrm>
            <a:off x="567396" y="1094456"/>
            <a:ext cx="11057206" cy="3846609"/>
          </a:xfrm>
          <a:prstGeom prst="rect">
            <a:avLst/>
          </a:prstGeom>
          <a:noFill/>
        </p:spPr>
        <p:txBody>
          <a:bodyPr wrap="square" rtlCol="0">
            <a:noAutofit/>
          </a:bodyPr>
          <a:lstStyle/>
          <a:p>
            <a:pPr>
              <a:lnSpc>
                <a:spcPts val="4000"/>
              </a:lnSpc>
            </a:pPr>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すき焼き」の語源にはいろいろな説があります。一番よく言われているのは、肉を「すき」という畑を耕す鉄の道具の上で焼いたというものです。他には、杉のうすい板にはさんで焼いた「杉焼き」からの変化や、魚のすき身焼きからの説や、家康が鷹狩りの帰りにお百姓さんに命じて、すきの上で鳥肉を焼いたとする説などがあります。</a:t>
            </a:r>
            <a:endPar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pPr>
              <a:lnSpc>
                <a:spcPts val="4000"/>
              </a:lnSpc>
            </a:pPr>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すき焼きにも、肉を焼いて作る関西風、煮込んで作る関東風の牛鍋があります。</a:t>
            </a:r>
            <a:endPar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pic>
        <p:nvPicPr>
          <p:cNvPr id="2050" name="Picture 2">
            <a:extLst>
              <a:ext uri="{FF2B5EF4-FFF2-40B4-BE49-F238E27FC236}">
                <a16:creationId xmlns:a16="http://schemas.microsoft.com/office/drawing/2014/main" id="{E95CBA8F-CCFC-50ED-176C-005F6EEE5A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0369" y="4665172"/>
            <a:ext cx="1771261" cy="1591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6443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5B6C45-15FF-D7BC-4A64-8B0E7FBD2F7B}"/>
            </a:ext>
          </a:extLst>
        </p:cNvPr>
        <p:cNvGrpSpPr/>
        <p:nvPr/>
      </p:nvGrpSpPr>
      <p:grpSpPr>
        <a:xfrm>
          <a:off x="0" y="0"/>
          <a:ext cx="0" cy="0"/>
          <a:chOff x="0" y="0"/>
          <a:chExt cx="0" cy="0"/>
        </a:xfrm>
      </p:grpSpPr>
      <p:pic>
        <p:nvPicPr>
          <p:cNvPr id="4" name="図 3" descr="背景パターン&#10;&#10;自動的に生成された説明">
            <a:extLst>
              <a:ext uri="{FF2B5EF4-FFF2-40B4-BE49-F238E27FC236}">
                <a16:creationId xmlns:a16="http://schemas.microsoft.com/office/drawing/2014/main" id="{E0910CF8-E1AD-1A55-3C4E-768C71722F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2" name="テキスト ボックス 1">
            <a:extLst>
              <a:ext uri="{FF2B5EF4-FFF2-40B4-BE49-F238E27FC236}">
                <a16:creationId xmlns:a16="http://schemas.microsoft.com/office/drawing/2014/main" id="{E68A04B1-9AA1-4055-3F5E-660326A253E9}"/>
              </a:ext>
            </a:extLst>
          </p:cNvPr>
          <p:cNvSpPr txBox="1"/>
          <p:nvPr/>
        </p:nvSpPr>
        <p:spPr>
          <a:xfrm>
            <a:off x="1059765" y="522281"/>
            <a:ext cx="1659988" cy="646331"/>
          </a:xfrm>
          <a:prstGeom prst="rect">
            <a:avLst/>
          </a:prstGeom>
          <a:noFill/>
        </p:spPr>
        <p:txBody>
          <a:bodyPr wrap="square" rtlCol="0">
            <a:spAutoFit/>
          </a:bodyPr>
          <a:lstStyle/>
          <a:p>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第３問</a:t>
            </a:r>
            <a:r>
              <a:rPr kumimoji="1"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　</a:t>
            </a:r>
          </a:p>
        </p:txBody>
      </p:sp>
      <p:sp>
        <p:nvSpPr>
          <p:cNvPr id="3" name="テキスト ボックス 2">
            <a:extLst>
              <a:ext uri="{FF2B5EF4-FFF2-40B4-BE49-F238E27FC236}">
                <a16:creationId xmlns:a16="http://schemas.microsoft.com/office/drawing/2014/main" id="{6CEEBBBC-4904-6505-ADCC-AF3788646C84}"/>
              </a:ext>
            </a:extLst>
          </p:cNvPr>
          <p:cNvSpPr txBox="1"/>
          <p:nvPr/>
        </p:nvSpPr>
        <p:spPr>
          <a:xfrm>
            <a:off x="483967" y="1341254"/>
            <a:ext cx="11224066" cy="1815882"/>
          </a:xfrm>
          <a:prstGeom prst="rect">
            <a:avLst/>
          </a:prstGeom>
          <a:noFill/>
        </p:spPr>
        <p:txBody>
          <a:bodyPr wrap="square" rtlCol="0">
            <a:spAutoFit/>
          </a:bodyPr>
          <a:lstStyle/>
          <a:p>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使い捨ての「わりばし」は、日本独特のものです。日本で、はじめてわりばしを使ったのは、まだおさむらいさんや、ちょんまげの人がいた、江戸時代というころです。いったい何屋さんが使い始めたのでしょうか？</a:t>
            </a:r>
          </a:p>
        </p:txBody>
      </p:sp>
      <p:sp>
        <p:nvSpPr>
          <p:cNvPr id="5" name="テキスト ボックス 4">
            <a:extLst>
              <a:ext uri="{FF2B5EF4-FFF2-40B4-BE49-F238E27FC236}">
                <a16:creationId xmlns:a16="http://schemas.microsoft.com/office/drawing/2014/main" id="{8315B3C3-B3DC-5315-17DD-78385F163E0F}"/>
              </a:ext>
            </a:extLst>
          </p:cNvPr>
          <p:cNvSpPr txBox="1"/>
          <p:nvPr/>
        </p:nvSpPr>
        <p:spPr>
          <a:xfrm>
            <a:off x="4699097" y="3157136"/>
            <a:ext cx="2793805" cy="2554545"/>
          </a:xfrm>
          <a:prstGeom prst="rect">
            <a:avLst/>
          </a:prstGeom>
          <a:noFill/>
        </p:spPr>
        <p:txBody>
          <a:bodyPr wrap="square" rtlCol="0">
            <a:spAutoFit/>
          </a:bodyPr>
          <a:lstStyle/>
          <a:p>
            <a:r>
              <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①うなぎ屋</a:t>
            </a:r>
            <a:endParaRPr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endParaRPr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②とんかつ屋</a:t>
            </a:r>
            <a:endParaRPr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endParaRPr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③からあげ屋</a:t>
            </a:r>
            <a:endPar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1917941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13A67-7E7F-4CCB-438D-F5AF7BDB4DA7}"/>
            </a:ext>
          </a:extLst>
        </p:cNvPr>
        <p:cNvGrpSpPr/>
        <p:nvPr/>
      </p:nvGrpSpPr>
      <p:grpSpPr>
        <a:xfrm>
          <a:off x="0" y="0"/>
          <a:ext cx="0" cy="0"/>
          <a:chOff x="0" y="0"/>
          <a:chExt cx="0" cy="0"/>
        </a:xfrm>
      </p:grpSpPr>
      <p:pic>
        <p:nvPicPr>
          <p:cNvPr id="3" name="図 2" descr="背景パターン&#10;&#10;自動的に生成された説明">
            <a:extLst>
              <a:ext uri="{FF2B5EF4-FFF2-40B4-BE49-F238E27FC236}">
                <a16:creationId xmlns:a16="http://schemas.microsoft.com/office/drawing/2014/main" id="{4913FFC0-6114-6162-34F0-595F0150D3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8" name="テキスト ボックス 7">
            <a:extLst>
              <a:ext uri="{FF2B5EF4-FFF2-40B4-BE49-F238E27FC236}">
                <a16:creationId xmlns:a16="http://schemas.microsoft.com/office/drawing/2014/main" id="{798BD86D-FA40-ACA2-379D-4313BA19A641}"/>
              </a:ext>
            </a:extLst>
          </p:cNvPr>
          <p:cNvSpPr txBox="1"/>
          <p:nvPr/>
        </p:nvSpPr>
        <p:spPr>
          <a:xfrm>
            <a:off x="3239748" y="587655"/>
            <a:ext cx="4890868" cy="769441"/>
          </a:xfrm>
          <a:prstGeom prst="rect">
            <a:avLst/>
          </a:prstGeom>
          <a:noFill/>
        </p:spPr>
        <p:txBody>
          <a:bodyPr wrap="square" rtlCol="0">
            <a:spAutoFit/>
          </a:bodyPr>
          <a:lstStyle/>
          <a:p>
            <a:pPr algn="ctr"/>
            <a:r>
              <a:rPr kumimoji="1" lang="ja-JP" altLang="en-US" sz="4400" dirty="0">
                <a:ln w="0"/>
                <a:solidFill>
                  <a:srgbClr val="FFFF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答え　①　　</a:t>
            </a:r>
          </a:p>
        </p:txBody>
      </p:sp>
      <p:sp>
        <p:nvSpPr>
          <p:cNvPr id="11" name="テキスト ボックス 10">
            <a:extLst>
              <a:ext uri="{FF2B5EF4-FFF2-40B4-BE49-F238E27FC236}">
                <a16:creationId xmlns:a16="http://schemas.microsoft.com/office/drawing/2014/main" id="{C8B4F6ED-969A-896F-3E3C-D9803E9D5334}"/>
              </a:ext>
            </a:extLst>
          </p:cNvPr>
          <p:cNvSpPr txBox="1"/>
          <p:nvPr/>
        </p:nvSpPr>
        <p:spPr>
          <a:xfrm>
            <a:off x="567396" y="1667928"/>
            <a:ext cx="11057206" cy="2875938"/>
          </a:xfrm>
          <a:prstGeom prst="rect">
            <a:avLst/>
          </a:prstGeom>
          <a:noFill/>
        </p:spPr>
        <p:txBody>
          <a:bodyPr wrap="square" rtlCol="0">
            <a:noAutofit/>
          </a:bodyPr>
          <a:lstStyle/>
          <a:p>
            <a:pPr>
              <a:lnSpc>
                <a:spcPts val="4000"/>
              </a:lnSpc>
            </a:pPr>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昔は、あまりの木（間伐材）を利用していましたが、</a:t>
            </a:r>
            <a:r>
              <a:rPr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今</a:t>
            </a:r>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では海外からの輸入品が大半を占めています。</a:t>
            </a:r>
            <a:endPar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pPr>
              <a:lnSpc>
                <a:spcPts val="4000"/>
              </a:lnSpc>
            </a:pPr>
            <a:r>
              <a:rPr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しかし最近は、</a:t>
            </a:r>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昔の日本人の、間伐材を「もったいない」と感じた心に帰り、山の手入れをしようというところからも、国産の割りばしを作る活動も出てきています。</a:t>
            </a:r>
            <a:endPar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pic>
        <p:nvPicPr>
          <p:cNvPr id="3074" name="Picture 2">
            <a:extLst>
              <a:ext uri="{FF2B5EF4-FFF2-40B4-BE49-F238E27FC236}">
                <a16:creationId xmlns:a16="http://schemas.microsoft.com/office/drawing/2014/main" id="{1F089954-53D3-CA35-D6AC-56F0322D09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8185" y="4285887"/>
            <a:ext cx="1755628" cy="2262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866074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580</TotalTime>
  <Words>487</Words>
  <Application>Microsoft Office PowerPoint</Application>
  <PresentationFormat>ワイド画面</PresentationFormat>
  <Paragraphs>33</Paragraphs>
  <Slides>7</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7</vt:i4>
      </vt:variant>
    </vt:vector>
  </HeadingPairs>
  <TitlesOfParts>
    <vt:vector size="12" baseType="lpstr">
      <vt:lpstr>HGS創英角ﾎﾟｯﾌﾟ体</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SHOKUIKU3</dc:creator>
  <cp:lastModifiedBy>大阪府学校給食会 公益財団法人</cp:lastModifiedBy>
  <cp:revision>26</cp:revision>
  <dcterms:created xsi:type="dcterms:W3CDTF">2024-02-13T02:30:19Z</dcterms:created>
  <dcterms:modified xsi:type="dcterms:W3CDTF">2025-04-07T06:18:25Z</dcterms:modified>
</cp:coreProperties>
</file>