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2" r:id="rId3"/>
    <p:sldId id="261" r:id="rId4"/>
    <p:sldId id="269" r:id="rId5"/>
    <p:sldId id="270" r:id="rId6"/>
    <p:sldId id="271" r:id="rId7"/>
    <p:sldId id="272" r:id="rId8"/>
    <p:sldId id="273" r:id="rId9"/>
    <p:sldId id="274" r:id="rId10"/>
    <p:sldId id="275" r:id="rId11"/>
    <p:sldId id="276"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FCCF5-1096-DF65-4FE8-F92C424955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AA72EA-F41B-EB8B-D0D5-C19B1A34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9EB720-9995-2B57-A305-B9F51FADAA2B}"/>
              </a:ext>
            </a:extLst>
          </p:cNvPr>
          <p:cNvSpPr>
            <a:spLocks noGrp="1"/>
          </p:cNvSpPr>
          <p:nvPr>
            <p:ph type="dt" sz="half" idx="10"/>
          </p:nvPr>
        </p:nvSpPr>
        <p:spPr/>
        <p:txBody>
          <a:bodyPr/>
          <a:lstStyle/>
          <a:p>
            <a:fld id="{D1B3B32B-3649-4657-9C18-313958568760}" type="datetimeFigureOut">
              <a:rPr kumimoji="1" lang="ja-JP" altLang="en-US" smtClean="0"/>
              <a:t>2024/10/31</a:t>
            </a:fld>
            <a:endParaRPr kumimoji="1" lang="ja-JP" altLang="en-US"/>
          </a:p>
        </p:txBody>
      </p:sp>
      <p:sp>
        <p:nvSpPr>
          <p:cNvPr id="5" name="フッター プレースホルダー 4">
            <a:extLst>
              <a:ext uri="{FF2B5EF4-FFF2-40B4-BE49-F238E27FC236}">
                <a16:creationId xmlns:a16="http://schemas.microsoft.com/office/drawing/2014/main" id="{75209F3C-2DE3-E0DF-3C01-7CC0EFD14E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3B98E0-375E-5906-45AB-CE29500A5A2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6764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AE093-1EF8-8315-FAD4-4FF8BBFB1A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E37675-C66D-23AA-4B69-0B73C7B196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20CBC7-9BE6-36E9-E749-CE3BEDC2B7B8}"/>
              </a:ext>
            </a:extLst>
          </p:cNvPr>
          <p:cNvSpPr>
            <a:spLocks noGrp="1"/>
          </p:cNvSpPr>
          <p:nvPr>
            <p:ph type="dt" sz="half" idx="10"/>
          </p:nvPr>
        </p:nvSpPr>
        <p:spPr/>
        <p:txBody>
          <a:bodyPr/>
          <a:lstStyle/>
          <a:p>
            <a:fld id="{D1B3B32B-3649-4657-9C18-313958568760}" type="datetimeFigureOut">
              <a:rPr kumimoji="1" lang="ja-JP" altLang="en-US" smtClean="0"/>
              <a:t>2024/10/31</a:t>
            </a:fld>
            <a:endParaRPr kumimoji="1" lang="ja-JP" altLang="en-US"/>
          </a:p>
        </p:txBody>
      </p:sp>
      <p:sp>
        <p:nvSpPr>
          <p:cNvPr id="5" name="フッター プレースホルダー 4">
            <a:extLst>
              <a:ext uri="{FF2B5EF4-FFF2-40B4-BE49-F238E27FC236}">
                <a16:creationId xmlns:a16="http://schemas.microsoft.com/office/drawing/2014/main" id="{C8D70766-808F-1DD4-66DC-D03D301102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7AF389-2CFA-5797-DE84-DB6CC0EA0AAD}"/>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176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47110FA-2943-DB6D-F7BF-6488B0FCD4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C9F36F-710E-31AF-7B0D-54F63A4E01D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00F79C-ECB8-8876-7151-4CA6A4A12569}"/>
              </a:ext>
            </a:extLst>
          </p:cNvPr>
          <p:cNvSpPr>
            <a:spLocks noGrp="1"/>
          </p:cNvSpPr>
          <p:nvPr>
            <p:ph type="dt" sz="half" idx="10"/>
          </p:nvPr>
        </p:nvSpPr>
        <p:spPr/>
        <p:txBody>
          <a:bodyPr/>
          <a:lstStyle/>
          <a:p>
            <a:fld id="{D1B3B32B-3649-4657-9C18-313958568760}" type="datetimeFigureOut">
              <a:rPr kumimoji="1" lang="ja-JP" altLang="en-US" smtClean="0"/>
              <a:t>2024/10/31</a:t>
            </a:fld>
            <a:endParaRPr kumimoji="1" lang="ja-JP" altLang="en-US"/>
          </a:p>
        </p:txBody>
      </p:sp>
      <p:sp>
        <p:nvSpPr>
          <p:cNvPr id="5" name="フッター プレースホルダー 4">
            <a:extLst>
              <a:ext uri="{FF2B5EF4-FFF2-40B4-BE49-F238E27FC236}">
                <a16:creationId xmlns:a16="http://schemas.microsoft.com/office/drawing/2014/main" id="{6C9E1C04-7EC4-A413-5E85-E18FE1EA5A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A3E4A-3046-57E7-209B-AFF2E38DCC8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0232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7690-3D64-4CBA-C3F0-5D24E47325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7C076D-17A2-AF1C-F3BB-FE376FB71B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EBEB59-79B6-62D6-EF21-911E922ABA2D}"/>
              </a:ext>
            </a:extLst>
          </p:cNvPr>
          <p:cNvSpPr>
            <a:spLocks noGrp="1"/>
          </p:cNvSpPr>
          <p:nvPr>
            <p:ph type="dt" sz="half" idx="10"/>
          </p:nvPr>
        </p:nvSpPr>
        <p:spPr/>
        <p:txBody>
          <a:bodyPr/>
          <a:lstStyle/>
          <a:p>
            <a:fld id="{D1B3B32B-3649-4657-9C18-313958568760}" type="datetimeFigureOut">
              <a:rPr kumimoji="1" lang="ja-JP" altLang="en-US" smtClean="0"/>
              <a:t>2024/10/31</a:t>
            </a:fld>
            <a:endParaRPr kumimoji="1" lang="ja-JP" altLang="en-US"/>
          </a:p>
        </p:txBody>
      </p:sp>
      <p:sp>
        <p:nvSpPr>
          <p:cNvPr id="5" name="フッター プレースホルダー 4">
            <a:extLst>
              <a:ext uri="{FF2B5EF4-FFF2-40B4-BE49-F238E27FC236}">
                <a16:creationId xmlns:a16="http://schemas.microsoft.com/office/drawing/2014/main" id="{81D0CC57-BA3A-6AB7-59F0-8CE7C26E00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D9C6F-DD51-9AEE-C887-514C44F4C1BF}"/>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87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8F6AE-5A11-D0F2-D26D-5E1BBEF88C7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1CFDE8-CC81-38B1-1706-4AB44929C5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E8FD12-8109-B7AA-DACC-89F1643A706D}"/>
              </a:ext>
            </a:extLst>
          </p:cNvPr>
          <p:cNvSpPr>
            <a:spLocks noGrp="1"/>
          </p:cNvSpPr>
          <p:nvPr>
            <p:ph type="dt" sz="half" idx="10"/>
          </p:nvPr>
        </p:nvSpPr>
        <p:spPr/>
        <p:txBody>
          <a:bodyPr/>
          <a:lstStyle/>
          <a:p>
            <a:fld id="{D1B3B32B-3649-4657-9C18-313958568760}" type="datetimeFigureOut">
              <a:rPr kumimoji="1" lang="ja-JP" altLang="en-US" smtClean="0"/>
              <a:t>2024/10/31</a:t>
            </a:fld>
            <a:endParaRPr kumimoji="1" lang="ja-JP" altLang="en-US"/>
          </a:p>
        </p:txBody>
      </p:sp>
      <p:sp>
        <p:nvSpPr>
          <p:cNvPr id="5" name="フッター プレースホルダー 4">
            <a:extLst>
              <a:ext uri="{FF2B5EF4-FFF2-40B4-BE49-F238E27FC236}">
                <a16:creationId xmlns:a16="http://schemas.microsoft.com/office/drawing/2014/main" id="{8B5E80D6-B463-21C1-564D-FDEEFDB59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B27558-93BB-6693-CC2D-25A82D9F8200}"/>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6845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90859-813D-C347-89DA-CE1CEDCC66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AEDC04-EF8C-B27E-FE45-1818AE83414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CAC13E-7FD8-B91D-8E3C-CEC5EAD1AB7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1F7C60-A03D-C236-FD67-D076E5157794}"/>
              </a:ext>
            </a:extLst>
          </p:cNvPr>
          <p:cNvSpPr>
            <a:spLocks noGrp="1"/>
          </p:cNvSpPr>
          <p:nvPr>
            <p:ph type="dt" sz="half" idx="10"/>
          </p:nvPr>
        </p:nvSpPr>
        <p:spPr/>
        <p:txBody>
          <a:bodyPr/>
          <a:lstStyle/>
          <a:p>
            <a:fld id="{D1B3B32B-3649-4657-9C18-313958568760}" type="datetimeFigureOut">
              <a:rPr kumimoji="1" lang="ja-JP" altLang="en-US" smtClean="0"/>
              <a:t>2024/10/31</a:t>
            </a:fld>
            <a:endParaRPr kumimoji="1" lang="ja-JP" altLang="en-US"/>
          </a:p>
        </p:txBody>
      </p:sp>
      <p:sp>
        <p:nvSpPr>
          <p:cNvPr id="6" name="フッター プレースホルダー 5">
            <a:extLst>
              <a:ext uri="{FF2B5EF4-FFF2-40B4-BE49-F238E27FC236}">
                <a16:creationId xmlns:a16="http://schemas.microsoft.com/office/drawing/2014/main" id="{0A177E91-E367-A6B6-256B-4746A8603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D9ADCD-5885-7BDA-8314-CA4E7C013225}"/>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832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7B5F4-C34E-0AC4-AB44-CA5D3DEC1C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06CB68-E1EB-86AA-DC26-635C599C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F7B09F-0E32-5939-DAA5-1A5BEC96C8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9E01BB-CF8B-26D0-F322-389EF406A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9F61A-3CFF-83D7-6FB8-D5CAACDDFF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9EBE43-E12C-56E5-80BA-54E0854B5AB5}"/>
              </a:ext>
            </a:extLst>
          </p:cNvPr>
          <p:cNvSpPr>
            <a:spLocks noGrp="1"/>
          </p:cNvSpPr>
          <p:nvPr>
            <p:ph type="dt" sz="half" idx="10"/>
          </p:nvPr>
        </p:nvSpPr>
        <p:spPr/>
        <p:txBody>
          <a:bodyPr/>
          <a:lstStyle/>
          <a:p>
            <a:fld id="{D1B3B32B-3649-4657-9C18-313958568760}" type="datetimeFigureOut">
              <a:rPr kumimoji="1" lang="ja-JP" altLang="en-US" smtClean="0"/>
              <a:t>2024/10/31</a:t>
            </a:fld>
            <a:endParaRPr kumimoji="1" lang="ja-JP" altLang="en-US"/>
          </a:p>
        </p:txBody>
      </p:sp>
      <p:sp>
        <p:nvSpPr>
          <p:cNvPr id="8" name="フッター プレースホルダー 7">
            <a:extLst>
              <a:ext uri="{FF2B5EF4-FFF2-40B4-BE49-F238E27FC236}">
                <a16:creationId xmlns:a16="http://schemas.microsoft.com/office/drawing/2014/main" id="{2228FFA2-8570-C363-A88F-21C3B41BDA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5F6D07-C3A6-F1E2-D864-16513CD4680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76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5DFCD-A53F-A24C-0F48-04E1C7BF58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2EA066B-2650-59E6-A8B8-D8579B1E3483}"/>
              </a:ext>
            </a:extLst>
          </p:cNvPr>
          <p:cNvSpPr>
            <a:spLocks noGrp="1"/>
          </p:cNvSpPr>
          <p:nvPr>
            <p:ph type="dt" sz="half" idx="10"/>
          </p:nvPr>
        </p:nvSpPr>
        <p:spPr/>
        <p:txBody>
          <a:bodyPr/>
          <a:lstStyle/>
          <a:p>
            <a:fld id="{D1B3B32B-3649-4657-9C18-313958568760}" type="datetimeFigureOut">
              <a:rPr kumimoji="1" lang="ja-JP" altLang="en-US" smtClean="0"/>
              <a:t>2024/10/31</a:t>
            </a:fld>
            <a:endParaRPr kumimoji="1" lang="ja-JP" altLang="en-US"/>
          </a:p>
        </p:txBody>
      </p:sp>
      <p:sp>
        <p:nvSpPr>
          <p:cNvPr id="4" name="フッター プレースホルダー 3">
            <a:extLst>
              <a:ext uri="{FF2B5EF4-FFF2-40B4-BE49-F238E27FC236}">
                <a16:creationId xmlns:a16="http://schemas.microsoft.com/office/drawing/2014/main" id="{BE6FE625-57B4-C51A-0BE0-ABBCB1EDE1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AF4D52-1063-AC92-BE6A-077C364B3872}"/>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42080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C496F1-3398-0C83-533F-5E07A7D80A83}"/>
              </a:ext>
            </a:extLst>
          </p:cNvPr>
          <p:cNvSpPr>
            <a:spLocks noGrp="1"/>
          </p:cNvSpPr>
          <p:nvPr>
            <p:ph type="dt" sz="half" idx="10"/>
          </p:nvPr>
        </p:nvSpPr>
        <p:spPr/>
        <p:txBody>
          <a:bodyPr/>
          <a:lstStyle/>
          <a:p>
            <a:fld id="{D1B3B32B-3649-4657-9C18-313958568760}" type="datetimeFigureOut">
              <a:rPr kumimoji="1" lang="ja-JP" altLang="en-US" smtClean="0"/>
              <a:t>2024/10/31</a:t>
            </a:fld>
            <a:endParaRPr kumimoji="1" lang="ja-JP" altLang="en-US"/>
          </a:p>
        </p:txBody>
      </p:sp>
      <p:sp>
        <p:nvSpPr>
          <p:cNvPr id="3" name="フッター プレースホルダー 2">
            <a:extLst>
              <a:ext uri="{FF2B5EF4-FFF2-40B4-BE49-F238E27FC236}">
                <a16:creationId xmlns:a16="http://schemas.microsoft.com/office/drawing/2014/main" id="{D61D3224-99AB-561F-00E2-6C66AA723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765327-8CC6-2C7C-DDEE-EA2BA637773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49154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5B070-0E54-2998-A5EB-227B80BCA6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A449D3-681E-CA0A-5464-E35F99340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AC362C-216F-6C8D-4334-06F2D2821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385618-22ED-7D8A-83F8-EE9DEABDEB13}"/>
              </a:ext>
            </a:extLst>
          </p:cNvPr>
          <p:cNvSpPr>
            <a:spLocks noGrp="1"/>
          </p:cNvSpPr>
          <p:nvPr>
            <p:ph type="dt" sz="half" idx="10"/>
          </p:nvPr>
        </p:nvSpPr>
        <p:spPr/>
        <p:txBody>
          <a:bodyPr/>
          <a:lstStyle/>
          <a:p>
            <a:fld id="{D1B3B32B-3649-4657-9C18-313958568760}" type="datetimeFigureOut">
              <a:rPr kumimoji="1" lang="ja-JP" altLang="en-US" smtClean="0"/>
              <a:t>2024/10/31</a:t>
            </a:fld>
            <a:endParaRPr kumimoji="1" lang="ja-JP" altLang="en-US"/>
          </a:p>
        </p:txBody>
      </p:sp>
      <p:sp>
        <p:nvSpPr>
          <p:cNvPr id="6" name="フッター プレースホルダー 5">
            <a:extLst>
              <a:ext uri="{FF2B5EF4-FFF2-40B4-BE49-F238E27FC236}">
                <a16:creationId xmlns:a16="http://schemas.microsoft.com/office/drawing/2014/main" id="{73CB4BD5-91ED-8206-C97E-E4542C71EA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52C3AC-3C13-3642-9386-8E8638B1981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11342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10F42-46E4-9498-B4CA-0A8BCA64A5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E16DD36-C8F7-7B33-F430-BBBAFD227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47F056-B037-14B7-DC8B-336A98E9A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96CBD9-60F4-CEE6-DA80-88D55E1476CC}"/>
              </a:ext>
            </a:extLst>
          </p:cNvPr>
          <p:cNvSpPr>
            <a:spLocks noGrp="1"/>
          </p:cNvSpPr>
          <p:nvPr>
            <p:ph type="dt" sz="half" idx="10"/>
          </p:nvPr>
        </p:nvSpPr>
        <p:spPr/>
        <p:txBody>
          <a:bodyPr/>
          <a:lstStyle/>
          <a:p>
            <a:fld id="{D1B3B32B-3649-4657-9C18-313958568760}" type="datetimeFigureOut">
              <a:rPr kumimoji="1" lang="ja-JP" altLang="en-US" smtClean="0"/>
              <a:t>2024/10/31</a:t>
            </a:fld>
            <a:endParaRPr kumimoji="1" lang="ja-JP" altLang="en-US"/>
          </a:p>
        </p:txBody>
      </p:sp>
      <p:sp>
        <p:nvSpPr>
          <p:cNvPr id="6" name="フッター プレースホルダー 5">
            <a:extLst>
              <a:ext uri="{FF2B5EF4-FFF2-40B4-BE49-F238E27FC236}">
                <a16:creationId xmlns:a16="http://schemas.microsoft.com/office/drawing/2014/main" id="{29D11CB5-476B-C18B-3944-6652ADE28D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79B33F-04E6-6147-3866-6FA8F82BAA8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4295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A74BB0-E652-C897-EE83-47B3F05F7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AB3AED-52F9-1587-B9AE-CA319453E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EDA5EC-CCAC-2FD3-ABF6-61F54B59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B3B32B-3649-4657-9C18-313958568760}" type="datetimeFigureOut">
              <a:rPr kumimoji="1" lang="ja-JP" altLang="en-US" smtClean="0"/>
              <a:t>2024/10/31</a:t>
            </a:fld>
            <a:endParaRPr kumimoji="1" lang="ja-JP" altLang="en-US"/>
          </a:p>
        </p:txBody>
      </p:sp>
      <p:sp>
        <p:nvSpPr>
          <p:cNvPr id="5" name="フッター プレースホルダー 4">
            <a:extLst>
              <a:ext uri="{FF2B5EF4-FFF2-40B4-BE49-F238E27FC236}">
                <a16:creationId xmlns:a16="http://schemas.microsoft.com/office/drawing/2014/main" id="{1C1A7324-9172-40AB-9C41-64662B006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01E706-42E8-6E2A-121D-C569BBC86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54827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0A0269A7-1948-2EB4-52DE-0326F9418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4304714" y="3428682"/>
            <a:ext cx="7643445" cy="769441"/>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～語源・漢字編～</a:t>
            </a:r>
            <a:r>
              <a:rPr lang="ja-JP" altLang="en-US" sz="4400" b="1">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（全５問</a:t>
            </a: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pic>
        <p:nvPicPr>
          <p:cNvPr id="6" name="図 5" descr="挿絵, 抽象 が含まれている画像&#10;&#10;自動的に生成された説明">
            <a:extLst>
              <a:ext uri="{FF2B5EF4-FFF2-40B4-BE49-F238E27FC236}">
                <a16:creationId xmlns:a16="http://schemas.microsoft.com/office/drawing/2014/main" id="{26D2123B-1387-7412-B4B3-CA2F2295D2E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7" b="98843" l="5336" r="89921">
                        <a14:foregroundMark x1="7609" y1="56198" x2="7609" y2="43636"/>
                        <a14:foregroundMark x1="12451" y1="31405" x2="43775" y2="23967"/>
                        <a14:foregroundMark x1="35870" y1="19835" x2="28755" y2="16860"/>
                        <a14:foregroundMark x1="28755" y1="16860" x2="14921" y2="19835"/>
                        <a14:foregroundMark x1="14921" y1="19835" x2="11957" y2="28595"/>
                        <a14:foregroundMark x1="11957" y1="28595" x2="12055" y2="33719"/>
                        <a14:foregroundMark x1="33893" y1="18017" x2="40020" y2="19339"/>
                        <a14:foregroundMark x1="40020" y1="19339" x2="45652" y2="25124"/>
                        <a14:foregroundMark x1="45652" y1="25124" x2="47134" y2="29091"/>
                        <a14:foregroundMark x1="5336" y1="54215" x2="8893" y2="42975"/>
                        <a14:foregroundMark x1="8893" y1="42975" x2="9980" y2="41818"/>
                        <a14:foregroundMark x1="7708" y1="37851" x2="28656" y2="38512"/>
                        <a14:foregroundMark x1="28656" y1="38512" x2="50099" y2="30909"/>
                        <a14:foregroundMark x1="35474" y1="35372" x2="35474" y2="35372"/>
                        <a14:foregroundMark x1="33597" y1="35372" x2="22233" y2="36364"/>
                        <a14:foregroundMark x1="18775" y1="36033" x2="7312" y2="33388"/>
                        <a14:foregroundMark x1="43478" y1="19835" x2="48518" y2="27107"/>
                        <a14:foregroundMark x1="24704" y1="67769" x2="22134" y2="78678"/>
                        <a14:foregroundMark x1="22134" y1="78678" x2="25791" y2="92562"/>
                        <a14:foregroundMark x1="31522" y1="92893" x2="35672" y2="81488"/>
                        <a14:foregroundMark x1="35672" y1="81488" x2="35771" y2="77190"/>
                        <a14:foregroundMark x1="28261" y1="73388" x2="33103" y2="81818"/>
                        <a14:foregroundMark x1="33103" y1="81818" x2="34091" y2="80992"/>
                        <a14:foregroundMark x1="32609" y1="72231" x2="33992" y2="77851"/>
                        <a14:foregroundMark x1="35079" y1="68595" x2="36759" y2="78347"/>
                        <a14:foregroundMark x1="30929" y1="67934" x2="27273" y2="76033"/>
                        <a14:foregroundMark x1="26877" y1="70413" x2="26186" y2="79008"/>
                        <a14:foregroundMark x1="26779" y1="67273" x2="28953" y2="69752"/>
                        <a14:foregroundMark x1="26482" y1="62975" x2="24901" y2="74380"/>
                        <a14:foregroundMark x1="35178" y1="77686" x2="36858" y2="93223"/>
                        <a14:foregroundMark x1="30336" y1="75868" x2="25099" y2="87107"/>
                        <a14:foregroundMark x1="32905" y1="81653" x2="26877" y2="90744"/>
                        <a14:foregroundMark x1="26877" y1="90744" x2="26779" y2="90744"/>
                        <a14:foregroundMark x1="22925" y1="92231" x2="27994" y2="98512"/>
                        <a14:foregroundMark x1="29608" y1="93884" x2="29743" y2="93388"/>
                        <a14:foregroundMark x1="28351" y1="98512" x2="29608" y2="93884"/>
                        <a14:foregroundMark x1="33103" y1="92893" x2="39328" y2="94215"/>
                        <a14:foregroundMark x1="39328" y1="94215" x2="36957" y2="89917"/>
                        <a14:foregroundMark x1="30534" y1="96364" x2="30534" y2="96364"/>
                        <a14:foregroundMark x1="32312" y1="94215" x2="33893" y2="94711"/>
                        <a14:foregroundMark x1="34980" y1="65124" x2="39625" y2="73884"/>
                        <a14:foregroundMark x1="39625" y1="73884" x2="39723" y2="77686"/>
                        <a14:foregroundMark x1="41008" y1="66942" x2="43182" y2="75537"/>
                        <a14:foregroundMark x1="39032" y1="91736" x2="39032" y2="91736"/>
                        <a14:foregroundMark x1="39723" y1="92066" x2="39723" y2="92066"/>
                        <a14:foregroundMark x1="40316" y1="94876" x2="40316" y2="94876"/>
                        <a14:foregroundMark x1="22036" y1="81983" x2="22036" y2="81983"/>
                        <a14:foregroundMark x1="20751" y1="78182" x2="20751" y2="78182"/>
                        <a14:foregroundMark x1="20751" y1="75868" x2="20751" y2="75868"/>
                        <a14:foregroundMark x1="22036" y1="70909" x2="22036" y2="70909"/>
                        <a14:foregroundMark x1="22727" y1="69091" x2="22727" y2="69091"/>
                        <a14:foregroundMark x1="21640" y1="67107" x2="21640" y2="67107"/>
                        <a14:foregroundMark x1="5830" y1="34380" x2="5830" y2="34380"/>
                        <a14:foregroundMark x1="8004" y1="26612" x2="8004" y2="26612"/>
                        <a14:foregroundMark x1="42984" y1="15702" x2="42984" y2="15702"/>
                        <a14:foregroundMark x1="43972" y1="15702" x2="44368" y2="15868"/>
                        <a14:foregroundMark x1="39625" y1="14545" x2="38439" y2="14050"/>
                        <a14:foregroundMark x1="31225" y1="13058" x2="31225" y2="13058"/>
                        <a14:foregroundMark x1="25593" y1="14215" x2="25593" y2="14215"/>
                        <a14:foregroundMark x1="33696" y1="30909" x2="33696" y2="30909"/>
                        <a14:foregroundMark x1="38241" y1="28430" x2="22233" y2="28595"/>
                        <a14:foregroundMark x1="23617" y1="14545" x2="23617" y2="14545"/>
                        <a14:foregroundMark x1="19466" y1="15868" x2="19466" y2="15868"/>
                        <a14:foregroundMark x1="17589" y1="16694" x2="17589" y2="16694"/>
                        <a14:foregroundMark x1="10672" y1="22149" x2="10672" y2="22149"/>
                        <a14:foregroundMark x1="35079" y1="96860" x2="35079" y2="96860"/>
                        <a14:foregroundMark x1="27767" y1="92231" x2="27767" y2="92231"/>
                        <a14:foregroundMark x1="29051" y1="92231" x2="29051" y2="92231"/>
                        <a14:foregroundMark x1="28953" y1="93223" x2="28953" y2="93223"/>
                        <a14:foregroundMark x1="28953" y1="93058" x2="28953" y2="93058"/>
                        <a14:foregroundMark x1="29545" y1="92562" x2="29545" y2="92562"/>
                        <a14:foregroundMark x1="29545" y1="92562" x2="29545" y2="92562"/>
                        <a14:foregroundMark x1="29447" y1="92562" x2="29447" y2="92562"/>
                        <a14:foregroundMark x1="28656" y1="93058" x2="29051" y2="93223"/>
                        <a14:foregroundMark x1="27866" y1="98182" x2="28360" y2="98347"/>
                        <a14:foregroundMark x1="28854" y1="34876" x2="28854" y2="34876"/>
                        <a14:foregroundMark x1="54743" y1="44628" x2="54743" y2="44628"/>
                        <a14:foregroundMark x1="54743" y1="48595" x2="54743" y2="48595"/>
                        <a14:foregroundMark x1="52174" y1="55041" x2="52174" y2="55041"/>
                        <a14:foregroundMark x1="45257" y1="61157" x2="45257" y2="61157"/>
                        <a14:foregroundMark x1="46838" y1="60331" x2="46838" y2="60331"/>
                        <a14:foregroundMark x1="47134" y1="60496" x2="47134" y2="60496"/>
                        <a14:foregroundMark x1="46937" y1="60992" x2="46937" y2="60992"/>
                        <a14:foregroundMark x1="46838" y1="60826" x2="47208" y2="60496"/>
                        <a14:foregroundMark x1="50000" y1="58017" x2="50000" y2="58017"/>
                        <a14:foregroundMark x1="48715" y1="59008" x2="48715" y2="59008"/>
                        <a14:foregroundMark x1="47727" y1="59835" x2="47727" y2="59835"/>
                        <a14:foregroundMark x1="48518" y1="59339" x2="48518" y2="59339"/>
                        <a14:foregroundMark x1="48617" y1="59504" x2="48617" y2="59504"/>
                        <a14:foregroundMark x1="48913" y1="59339" x2="48913" y2="59339"/>
                        <a14:foregroundMark x1="48419" y1="59339" x2="48419" y2="59339"/>
                        <a14:foregroundMark x1="44763" y1="16694" x2="44763" y2="16694"/>
                        <a14:foregroundMark x1="49704" y1="22314" x2="49704" y2="22314"/>
                        <a14:foregroundMark x1="51482" y1="27107" x2="51482" y2="27107"/>
                        <a14:foregroundMark x1="46146" y1="17190" x2="46146" y2="17190"/>
                        <a14:foregroundMark x1="46937" y1="18347" x2="46937" y2="18347"/>
                        <a14:foregroundMark x1="47628" y1="19174" x2="47628" y2="19174"/>
                        <a14:backgroundMark x1="37747" y1="66281" x2="37747" y2="66281"/>
                        <a14:backgroundMark x1="30435" y1="93884" x2="30435" y2="93884"/>
                        <a14:backgroundMark x1="30336" y1="93223" x2="30336" y2="93223"/>
                        <a14:backgroundMark x1="30830" y1="93223" x2="30830" y2="93223"/>
                        <a14:backgroundMark x1="31522" y1="93058" x2="31522" y2="93058"/>
                        <a14:backgroundMark x1="31225" y1="92893" x2="30731" y2="92893"/>
                        <a14:backgroundMark x1="31522" y1="92893" x2="31522" y2="92893"/>
                        <a14:backgroundMark x1="29447" y1="93058" x2="29447" y2="93058"/>
                        <a14:backgroundMark x1="29842" y1="93058" x2="29842" y2="93058"/>
                        <a14:backgroundMark x1="29644" y1="93388" x2="29644" y2="93388"/>
                        <a14:backgroundMark x1="29644" y1="93058" x2="29644" y2="93058"/>
                        <a14:backgroundMark x1="29842" y1="92893" x2="29842" y2="92893"/>
                        <a14:backgroundMark x1="30237" y1="93223" x2="30237" y2="93223"/>
                        <a14:backgroundMark x1="30237" y1="92893" x2="30237" y2="92893"/>
                        <a14:backgroundMark x1="30435" y1="92893" x2="30435" y2="92893"/>
                        <a14:backgroundMark x1="31719" y1="92893" x2="31719" y2="92893"/>
                        <a14:backgroundMark x1="29743" y1="93554" x2="29743" y2="93554"/>
                        <a14:backgroundMark x1="29644" y1="92893" x2="29644" y2="92893"/>
                        <a14:backgroundMark x1="28656" y1="99008" x2="28656" y2="99008"/>
                        <a14:backgroundMark x1="28458" y1="98843" x2="28458" y2="98843"/>
                        <a14:backgroundMark x1="57213" y1="22810" x2="57213" y2="22810"/>
                        <a14:backgroundMark x1="57213" y1="22810" x2="65119" y2="35207"/>
                        <a14:backgroundMark x1="53755" y1="66777" x2="53755" y2="66777"/>
                        <a14:backgroundMark x1="59190" y1="63306" x2="70949" y2="57025"/>
                        <a14:backgroundMark x1="70949" y1="57025" x2="73617" y2="36529"/>
                        <a14:backgroundMark x1="73617" y1="36529" x2="62648" y2="43140"/>
                        <a14:backgroundMark x1="62648" y1="43140" x2="81621" y2="55041"/>
                        <a14:backgroundMark x1="81621" y1="55041" x2="78063" y2="29256"/>
                        <a14:backgroundMark x1="78063" y1="29256" x2="67095" y2="47603"/>
                        <a14:backgroundMark x1="67095" y1="47603" x2="86660" y2="45289"/>
                        <a14:backgroundMark x1="86660" y1="45289" x2="77174" y2="24628"/>
                        <a14:backgroundMark x1="77174" y1="24628" x2="68379" y2="30909"/>
                        <a14:backgroundMark x1="68379" y1="30909" x2="67490" y2="40992"/>
                        <a14:backgroundMark x1="67490" y1="40992" x2="68775" y2="46116"/>
                        <a14:backgroundMark x1="52964" y1="14711" x2="86166" y2="16694"/>
                        <a14:backgroundMark x1="86166" y1="16694" x2="85968" y2="51405"/>
                        <a14:backgroundMark x1="85968" y1="51405" x2="60474" y2="51736"/>
                        <a14:backgroundMark x1="60474" y1="51736" x2="56423" y2="43967"/>
                        <a14:backgroundMark x1="56423" y1="43967" x2="55632" y2="16198"/>
                        <a14:backgroundMark x1="84585" y1="13554" x2="91700" y2="18678"/>
                        <a14:backgroundMark x1="91700" y1="18678" x2="89921" y2="60826"/>
                        <a14:backgroundMark x1="89921" y1="60826" x2="85771" y2="69587"/>
                        <a14:backgroundMark x1="85771" y1="69587" x2="74209" y2="69752"/>
                        <a14:backgroundMark x1="74209" y1="69752" x2="70059" y2="60992"/>
                        <a14:backgroundMark x1="70059" y1="60992" x2="71047" y2="54545"/>
                        <a14:backgroundMark x1="53991" y1="55041" x2="53854" y2="55702"/>
                        <a14:backgroundMark x1="55325" y1="48595" x2="53991" y2="55041"/>
                        <a14:backgroundMark x1="56146" y1="44628" x2="55325" y2="48595"/>
                        <a14:backgroundMark x1="56522" y1="42810" x2="56146" y2="44628"/>
                        <a14:backgroundMark x1="49250" y1="59174" x2="48593" y2="59669"/>
                        <a14:backgroundMark x1="50784" y1="58017" x2="49250" y2="59174"/>
                        <a14:backgroundMark x1="53854" y1="55702" x2="50784" y2="58017"/>
                        <a14:backgroundMark x1="46838" y1="60992" x2="56423" y2="73058"/>
                        <a14:backgroundMark x1="56423" y1="73058" x2="61957" y2="66116"/>
                        <a14:backgroundMark x1="47925" y1="60826" x2="47925" y2="60826"/>
                        <a14:backgroundMark x1="47826" y1="60496" x2="47826" y2="60496"/>
                        <a14:backgroundMark x1="47233" y1="61157" x2="47233" y2="61157"/>
                        <a14:backgroundMark x1="47431" y1="60826" x2="47431" y2="60826"/>
                        <a14:backgroundMark x1="49726" y1="59339" x2="50198" y2="59008"/>
                        <a14:backgroundMark x1="49019" y1="59835" x2="49726" y2="59339"/>
                        <a14:backgroundMark x1="47134" y1="61157" x2="49019" y2="59835"/>
                        <a14:backgroundMark x1="47233" y1="17025" x2="49407" y2="18512"/>
                        <a14:backgroundMark x1="48320" y1="11074" x2="48320" y2="11074"/>
                      </a14:backgroundRemoval>
                    </a14:imgEffect>
                  </a14:imgLayer>
                </a14:imgProps>
              </a:ext>
              <a:ext uri="{28A0092B-C50C-407E-A947-70E740481C1C}">
                <a14:useLocalDpi xmlns:a14="http://schemas.microsoft.com/office/drawing/2010/main" val="0"/>
              </a:ext>
            </a:extLst>
          </a:blip>
          <a:srcRect r="40869"/>
          <a:stretch/>
        </p:blipFill>
        <p:spPr>
          <a:xfrm>
            <a:off x="1580856" y="2854412"/>
            <a:ext cx="3003843" cy="3036939"/>
          </a:xfrm>
          <a:prstGeom prst="rect">
            <a:avLst/>
          </a:prstGeom>
        </p:spPr>
      </p:pic>
    </p:spTree>
    <p:extLst>
      <p:ext uri="{BB962C8B-B14F-4D97-AF65-F5344CB8AC3E}">
        <p14:creationId xmlns:p14="http://schemas.microsoft.com/office/powerpoint/2010/main" val="248529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第５問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483967" y="1341254"/>
            <a:ext cx="11224066" cy="1384995"/>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「若竹汁」というすまし汁がありますが、この「若竹」という名前は、入っている材料からきています。「竹」はたけのこですが、「若」とは何のことでしょう？</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4399721" y="2962201"/>
            <a:ext cx="7308311"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①こんぶ</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②ひじき</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③わかめ</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たけのこのイラスト（野菜）">
            <a:extLst>
              <a:ext uri="{FF2B5EF4-FFF2-40B4-BE49-F238E27FC236}">
                <a16:creationId xmlns:a16="http://schemas.microsoft.com/office/drawing/2014/main" id="{95D7F807-CD3A-0C21-6C30-871051769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998" y="3429000"/>
            <a:ext cx="1212268" cy="1438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F887E0D-1E14-8470-7C91-E6AA7C7F2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9865" y="3753592"/>
            <a:ext cx="970684" cy="9706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はてなマーク・クエスチョンマーク">
            <a:extLst>
              <a:ext uri="{FF2B5EF4-FFF2-40B4-BE49-F238E27FC236}">
                <a16:creationId xmlns:a16="http://schemas.microsoft.com/office/drawing/2014/main" id="{5C8FA7C4-2E9E-D04C-59E0-0DD5EDFC0E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0549" y="3377044"/>
            <a:ext cx="1212268" cy="154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63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3650565" y="600907"/>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567396" y="1418333"/>
            <a:ext cx="11057206" cy="4706894"/>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海と山の旬のものを組み合わせた、春の季節においしい料理です。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たけのこは、「竹」の「子」です。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春が旬の食べ物は、出てきたばっかりの赤ちゃん芽を食べる物が多く、ほろ苦かったりするものがあります。これは、赤ちゃん芽をほかの動物たちが食べないために、身を守っている知恵なのです。</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わかめは、ビタミン、ミネラルなど体に良い成分がいっぱい含まれていて、春を告げるといわれる「生わかめ」は旬のこの時期にしか食べられません。</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222780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483965" y="1572210"/>
            <a:ext cx="11224066" cy="58477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「魚」へんに「弱い」と書くのは、何という魚でしょうか？</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6188876" y="2582612"/>
            <a:ext cx="3693158"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①あじ</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②まぐろ</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③いわし</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C57B5E23-624E-4E85-725D-5ABAC5003C70}"/>
              </a:ext>
            </a:extLst>
          </p:cNvPr>
          <p:cNvSpPr txBox="1"/>
          <p:nvPr/>
        </p:nvSpPr>
        <p:spPr>
          <a:xfrm>
            <a:off x="2213706" y="2231982"/>
            <a:ext cx="3693158" cy="3154710"/>
          </a:xfrm>
          <a:prstGeom prst="rect">
            <a:avLst/>
          </a:prstGeom>
          <a:noFill/>
        </p:spPr>
        <p:txBody>
          <a:bodyPr wrap="square" rtlCol="0">
            <a:spAutoFit/>
          </a:bodyPr>
          <a:lstStyle/>
          <a:p>
            <a:pPr algn="ctr"/>
            <a:r>
              <a:rPr kumimoji="1" lang="ja-JP" altLang="en-US" sz="199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鰯</a:t>
            </a:r>
          </a:p>
        </p:txBody>
      </p:sp>
    </p:spTree>
    <p:extLst>
      <p:ext uri="{BB962C8B-B14F-4D97-AF65-F5344CB8AC3E}">
        <p14:creationId xmlns:p14="http://schemas.microsoft.com/office/powerpoint/2010/main" val="139421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567395" y="1603982"/>
            <a:ext cx="11057206" cy="2160394"/>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いわしは、鮮度が落ちていたみやすく弱い魚です。「弱し」が転じて「いわし」になったという説もあります。ちりめんじゃこや煮干しはいわしの幼魚です。たんぱく質や</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DHA</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や</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EPA</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などの脂質が多く含まれ、体を健康にしてくれます。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a:extLst>
              <a:ext uri="{FF2B5EF4-FFF2-40B4-BE49-F238E27FC236}">
                <a16:creationId xmlns:a16="http://schemas.microsoft.com/office/drawing/2014/main" id="{ADD05851-1BA9-6ACC-87F8-7807D007F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652" y="3638366"/>
            <a:ext cx="4542693" cy="321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5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634998" y="1385714"/>
            <a:ext cx="10921999"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実の形があるものに似ていることから、なすを英語で何と言うでしょう？</a:t>
            </a:r>
          </a:p>
        </p:txBody>
      </p:sp>
      <p:sp>
        <p:nvSpPr>
          <p:cNvPr id="5" name="テキスト ボックス 4">
            <a:extLst>
              <a:ext uri="{FF2B5EF4-FFF2-40B4-BE49-F238E27FC236}">
                <a16:creationId xmlns:a16="http://schemas.microsoft.com/office/drawing/2014/main" id="{AB435869-D131-BD78-EAA4-F90550DA1CF3}"/>
              </a:ext>
            </a:extLst>
          </p:cNvPr>
          <p:cNvSpPr txBox="1"/>
          <p:nvPr/>
        </p:nvSpPr>
        <p:spPr>
          <a:xfrm>
            <a:off x="1059765" y="2470104"/>
            <a:ext cx="6780628" cy="3416320"/>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r>
              <a:rPr lang="ja-JP" altLang="en-US" sz="2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エッグプラント</a:t>
            </a:r>
            <a:endParaRPr kumimoji="1" lang="en-US" altLang="ja-JP" sz="2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Eggplant</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（たまご植物）</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r>
              <a:rPr kumimoji="1" lang="ja-JP" altLang="en-US" sz="2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バルーンプラント</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a:t>
            </a:r>
            <a:r>
              <a:rPr lang="en-US" altLang="ja-JP" sz="3600" dirty="0" err="1">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Balloonplant</a:t>
            </a: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（風船植物）</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r>
              <a:rPr lang="ja-JP" altLang="en-US" sz="2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ホエールプラント</a:t>
            </a:r>
            <a:endParaRPr lang="en-US" altLang="ja-JP" sz="2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a:t>
            </a:r>
            <a:r>
              <a:rPr lang="en-US" altLang="ja-JP" sz="3600" dirty="0" err="1">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Whaleplant</a:t>
            </a: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（くじら植物）</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2" name="Picture 4">
            <a:extLst>
              <a:ext uri="{FF2B5EF4-FFF2-40B4-BE49-F238E27FC236}">
                <a16:creationId xmlns:a16="http://schemas.microsoft.com/office/drawing/2014/main" id="{2CE23ABB-0053-1714-7999-A56134C1A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483" y="2767327"/>
            <a:ext cx="2935853" cy="325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6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567396" y="2254012"/>
            <a:ext cx="11057206" cy="4891637"/>
          </a:xfrm>
          <a:prstGeom prst="rect">
            <a:avLst/>
          </a:prstGeom>
          <a:noFill/>
        </p:spPr>
        <p:txBody>
          <a:bodyPr wrap="square" rtlCol="0">
            <a:noAutofit/>
          </a:bodyPr>
          <a:lstStyle/>
          <a:p>
            <a:pPr>
              <a:lnSpc>
                <a:spcPts val="4000"/>
              </a:lnSpc>
            </a:pP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外国では卵の形に似ていて色も白いなすがあり、英語では</a:t>
            </a:r>
            <a:r>
              <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Eggplant</a:t>
            </a: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と言います。</a:t>
            </a:r>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日本では黒っぽいむらさき色の長い形が一般的で、ほかに丸い形の丸なす、重さ</a:t>
            </a:r>
            <a:r>
              <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10</a:t>
            </a: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r>
              <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20</a:t>
            </a: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グラムの小さい小なす、長さ２０～２５センチメートルの細長い長なすなどがあり、形もさまざまです。</a:t>
            </a:r>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なすのつやつやとしたきれいな紫色は、ナスニンと呼ばれる色素成分です。ナスニンは、血管をきれいにしたり、肌の老化を防いだりします。また、目の疲れをいやしたり、視力を回復させる効果があります。</a:t>
            </a:r>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descr="白い卵のイラスト">
            <a:extLst>
              <a:ext uri="{FF2B5EF4-FFF2-40B4-BE49-F238E27FC236}">
                <a16:creationId xmlns:a16="http://schemas.microsoft.com/office/drawing/2014/main" id="{A7E509A2-414C-0F59-9D33-800CCE20B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412" y="596760"/>
            <a:ext cx="1620864" cy="15195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なす｜商用可フリー画像・背景透過">
            <a:extLst>
              <a:ext uri="{FF2B5EF4-FFF2-40B4-BE49-F238E27FC236}">
                <a16:creationId xmlns:a16="http://schemas.microsoft.com/office/drawing/2014/main" id="{83DF3B19-5AD2-AB2C-4D5D-2FAC8CCD3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2191">
            <a:off x="3427670" y="812231"/>
            <a:ext cx="1020539" cy="12712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なす｜商用可フリー画像・背景透過">
            <a:extLst>
              <a:ext uri="{FF2B5EF4-FFF2-40B4-BE49-F238E27FC236}">
                <a16:creationId xmlns:a16="http://schemas.microsoft.com/office/drawing/2014/main" id="{5BA85FA4-994C-2F62-8203-C051910533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603549">
            <a:off x="7486450" y="671191"/>
            <a:ext cx="2195470" cy="109573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FB324BE7-1DC9-30E6-51BE-27F573D2FB48}"/>
              </a:ext>
            </a:extLst>
          </p:cNvPr>
          <p:cNvSpPr txBox="1"/>
          <p:nvPr/>
        </p:nvSpPr>
        <p:spPr>
          <a:xfrm>
            <a:off x="1518195" y="417721"/>
            <a:ext cx="739693" cy="400110"/>
          </a:xfrm>
          <a:prstGeom prst="rect">
            <a:avLst/>
          </a:prstGeom>
          <a:noFill/>
        </p:spPr>
        <p:txBody>
          <a:bodyPr wrap="square" rtlCol="0">
            <a:spAutoFit/>
          </a:bodyPr>
          <a:lstStyle/>
          <a:p>
            <a:r>
              <a:rPr lang="ja-JP" altLang="en-US" sz="2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卵</a:t>
            </a:r>
            <a:endParaRPr kumimoji="1" lang="en-US" altLang="ja-JP" sz="2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4" name="テキスト ボックス 3">
            <a:extLst>
              <a:ext uri="{FF2B5EF4-FFF2-40B4-BE49-F238E27FC236}">
                <a16:creationId xmlns:a16="http://schemas.microsoft.com/office/drawing/2014/main" id="{27C5ECF7-D9CD-ED9F-330E-9BD4AD867DA1}"/>
              </a:ext>
            </a:extLst>
          </p:cNvPr>
          <p:cNvSpPr txBox="1"/>
          <p:nvPr/>
        </p:nvSpPr>
        <p:spPr>
          <a:xfrm>
            <a:off x="3378086" y="417721"/>
            <a:ext cx="1963654" cy="369332"/>
          </a:xfrm>
          <a:prstGeom prst="rect">
            <a:avLst/>
          </a:prstGeom>
          <a:noFill/>
        </p:spPr>
        <p:txBody>
          <a:bodyPr wrap="square" rtlCol="0">
            <a:spAutoFit/>
          </a:bodyPr>
          <a:lstStyle/>
          <a:p>
            <a:r>
              <a:rPr kumimoji="1" lang="ja-JP" altLang="en-US"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白いなす</a:t>
            </a:r>
            <a:endParaRPr kumimoji="1" lang="en-US" altLang="ja-JP"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B2179808-C838-4859-3D2E-C30E22299397}"/>
              </a:ext>
            </a:extLst>
          </p:cNvPr>
          <p:cNvSpPr txBox="1"/>
          <p:nvPr/>
        </p:nvSpPr>
        <p:spPr>
          <a:xfrm>
            <a:off x="9169462" y="890115"/>
            <a:ext cx="2923043" cy="646331"/>
          </a:xfrm>
          <a:prstGeom prst="rect">
            <a:avLst/>
          </a:prstGeom>
          <a:noFill/>
        </p:spPr>
        <p:txBody>
          <a:bodyPr wrap="square" rtlCol="0">
            <a:spAutoFit/>
          </a:bodyPr>
          <a:lstStyle/>
          <a:p>
            <a:r>
              <a:rPr kumimoji="1" lang="ja-JP" altLang="en-US"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一般的な</a:t>
            </a:r>
            <a:endParaRPr kumimoji="1" lang="en-US" altLang="ja-JP"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むらさき色のなす</a:t>
            </a:r>
            <a:endParaRPr kumimoji="1" lang="en-US" altLang="ja-JP"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2654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0B12B-2821-382F-5B15-F2A251BD5497}"/>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B9458CEE-8F40-4D04-003A-831CED803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EB3AC481-B5C1-8BD6-CC5F-E7793561210D}"/>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60B7A53D-AA97-129D-DCC5-4A12DB11D9DD}"/>
              </a:ext>
            </a:extLst>
          </p:cNvPr>
          <p:cNvSpPr txBox="1"/>
          <p:nvPr/>
        </p:nvSpPr>
        <p:spPr>
          <a:xfrm>
            <a:off x="1341115" y="1373505"/>
            <a:ext cx="9509760" cy="1200329"/>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トマトの語源である古代のメキシコ語の言葉の意味は次のうちどれでしょう？</a:t>
            </a:r>
          </a:p>
        </p:txBody>
      </p:sp>
      <p:sp>
        <p:nvSpPr>
          <p:cNvPr id="5" name="テキスト ボックス 4">
            <a:extLst>
              <a:ext uri="{FF2B5EF4-FFF2-40B4-BE49-F238E27FC236}">
                <a16:creationId xmlns:a16="http://schemas.microsoft.com/office/drawing/2014/main" id="{4A3B10A0-59E1-179C-6866-BB76FAAC9D8F}"/>
              </a:ext>
            </a:extLst>
          </p:cNvPr>
          <p:cNvSpPr txBox="1"/>
          <p:nvPr/>
        </p:nvSpPr>
        <p:spPr>
          <a:xfrm>
            <a:off x="1186839" y="2853006"/>
            <a:ext cx="5837079"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①真っ赤な果実</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②ふくらんだ果実</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③まん丸とした果実</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a:extLst>
              <a:ext uri="{FF2B5EF4-FFF2-40B4-BE49-F238E27FC236}">
                <a16:creationId xmlns:a16="http://schemas.microsoft.com/office/drawing/2014/main" id="{88E1A5BB-4AB0-78EA-C033-7464DEC8B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224" y="3533901"/>
            <a:ext cx="2504268" cy="17040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トマトのイラスト（野菜）">
            <a:extLst>
              <a:ext uri="{FF2B5EF4-FFF2-40B4-BE49-F238E27FC236}">
                <a16:creationId xmlns:a16="http://schemas.microsoft.com/office/drawing/2014/main" id="{6D4B3923-2C8A-4130-2A55-6277509E6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400" y="3124797"/>
            <a:ext cx="2504268" cy="250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78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43792-B247-634E-612A-012693295BFC}"/>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8FD6E1A5-DF2E-7693-190D-B6317C071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5A3577F6-2107-8E84-7476-EE862FBEC234}"/>
              </a:ext>
            </a:extLst>
          </p:cNvPr>
          <p:cNvSpPr txBox="1"/>
          <p:nvPr/>
        </p:nvSpPr>
        <p:spPr>
          <a:xfrm>
            <a:off x="4642336" y="432095"/>
            <a:ext cx="2907325" cy="769441"/>
          </a:xfrm>
          <a:prstGeom prst="rect">
            <a:avLst/>
          </a:prstGeom>
          <a:noFill/>
        </p:spPr>
        <p:txBody>
          <a:bodyPr wrap="square" rtlCol="0">
            <a:spAutoFit/>
          </a:bodyPr>
          <a:lstStyle/>
          <a:p>
            <a:pPr algn="ctr"/>
            <a:r>
              <a:rPr kumimoji="1" lang="ja-JP" altLang="en-US" sz="440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endPar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11" name="テキスト ボックス 10">
            <a:extLst>
              <a:ext uri="{FF2B5EF4-FFF2-40B4-BE49-F238E27FC236}">
                <a16:creationId xmlns:a16="http://schemas.microsoft.com/office/drawing/2014/main" id="{4A817FE1-6B47-2617-AC62-4960F666FBEB}"/>
              </a:ext>
            </a:extLst>
          </p:cNvPr>
          <p:cNvSpPr txBox="1"/>
          <p:nvPr/>
        </p:nvSpPr>
        <p:spPr>
          <a:xfrm>
            <a:off x="644765" y="1788011"/>
            <a:ext cx="11183058" cy="3912146"/>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トマトの原産地は南米のアンデス高地で、その後１６世紀にヨーロッパに伝わり様々な品種 が生まれ、１９世紀には世界中の料理に欠かせない食材になりました。トマトの赤色の成分は「リコピン」です。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リコピンは、老化やがん、様々な生活習慣病を</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予防します。</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日光 にあたるほど増えて赤くなるので、赤い</a:t>
            </a:r>
            <a:r>
              <a:rPr kumimoji="1" lang="ja-JP" altLang="en-US" sz="280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トマトほど多い</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です。食べるときは、油脂と一緒にとると吸収力がアップします。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a:extLst>
              <a:ext uri="{FF2B5EF4-FFF2-40B4-BE49-F238E27FC236}">
                <a16:creationId xmlns:a16="http://schemas.microsoft.com/office/drawing/2014/main" id="{4540D36A-AD2C-C592-B01A-7D3C3082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934" y="375159"/>
            <a:ext cx="1258472" cy="125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79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23F58-5726-5758-B123-840ABC437A1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6B521F8A-3866-6750-3315-5EE926567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2805D49E-1F8F-E257-0EF0-26ABDCB42D82}"/>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第４問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492E153D-7267-BC81-F2FF-2004D0CBBF4E}"/>
              </a:ext>
            </a:extLst>
          </p:cNvPr>
          <p:cNvSpPr txBox="1"/>
          <p:nvPr/>
        </p:nvSpPr>
        <p:spPr>
          <a:xfrm>
            <a:off x="944876" y="1364477"/>
            <a:ext cx="10302235" cy="646331"/>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かぼちゃを漢字で書くと次のうちどれでしょう？</a:t>
            </a:r>
          </a:p>
        </p:txBody>
      </p:sp>
      <p:sp>
        <p:nvSpPr>
          <p:cNvPr id="5" name="テキスト ボックス 4">
            <a:extLst>
              <a:ext uri="{FF2B5EF4-FFF2-40B4-BE49-F238E27FC236}">
                <a16:creationId xmlns:a16="http://schemas.microsoft.com/office/drawing/2014/main" id="{0F503847-B278-9D2C-A9D7-55D227C6E286}"/>
              </a:ext>
            </a:extLst>
          </p:cNvPr>
          <p:cNvSpPr txBox="1"/>
          <p:nvPr/>
        </p:nvSpPr>
        <p:spPr>
          <a:xfrm>
            <a:off x="1378628" y="2631201"/>
            <a:ext cx="3981163" cy="2862322"/>
          </a:xfrm>
          <a:prstGeom prst="rect">
            <a:avLst/>
          </a:prstGeom>
          <a:noFill/>
        </p:spPr>
        <p:txBody>
          <a:bodyPr wrap="square" rtlCol="0">
            <a:spAutoFit/>
          </a:bodyPr>
          <a:lstStyle/>
          <a:p>
            <a:pPr algn="ct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①南瓜</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②西瓜</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③北瓜</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4098" name="Picture 2">
            <a:extLst>
              <a:ext uri="{FF2B5EF4-FFF2-40B4-BE49-F238E27FC236}">
                <a16:creationId xmlns:a16="http://schemas.microsoft.com/office/drawing/2014/main" id="{89F63F31-BE5C-8789-EB34-63334E485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51" y="2206673"/>
            <a:ext cx="4599329" cy="377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89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53CAF-7923-7E10-970A-0EB62DA7D3D7}"/>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3A2DD0EF-2BC6-2E51-2BE4-E8D867FC4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BF9A800B-3B67-41B0-6B77-8C30E37BA233}"/>
              </a:ext>
            </a:extLst>
          </p:cNvPr>
          <p:cNvSpPr txBox="1"/>
          <p:nvPr/>
        </p:nvSpPr>
        <p:spPr>
          <a:xfrm>
            <a:off x="4642336" y="432095"/>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39324ABD-3B07-39F6-F43C-CC85AEADFA8C}"/>
              </a:ext>
            </a:extLst>
          </p:cNvPr>
          <p:cNvSpPr txBox="1"/>
          <p:nvPr/>
        </p:nvSpPr>
        <p:spPr>
          <a:xfrm>
            <a:off x="644765" y="1633631"/>
            <a:ext cx="10902465" cy="4510279"/>
          </a:xfrm>
          <a:prstGeom prst="rect">
            <a:avLst/>
          </a:prstGeom>
          <a:noFill/>
        </p:spPr>
        <p:txBody>
          <a:bodyPr wrap="square" rtlCol="0">
            <a:noAutofit/>
          </a:bodyPr>
          <a:lstStyle/>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かぼちゃは漢字で南瓜と書き、「なんきん」と呼ばれることもあります。</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アメリカ大陸</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が原産地で、１６世紀に、「カンボジア」からきた船に積まれて日本に伝わったため「かぼちゃ」と呼ばれるようになりました。かぼちゃのきれいなオレンジ色は、</a:t>
            </a:r>
            <a:r>
              <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β-</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カロテンと</a:t>
            </a:r>
            <a:r>
              <a:rPr kumimoji="1" lang="ja-JP" altLang="en-US" sz="320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いう色素の色です</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r>
              <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β</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－カロテンは体内でビタミン</a:t>
            </a:r>
            <a:r>
              <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に変わります。ビタミン</a:t>
            </a:r>
            <a:r>
              <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は皮膚や粘膜を健康に保ち、細菌への抵抗力をつけるなど健康に欠かせない栄養素です。</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7183916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TotalTime>
  <Words>694</Words>
  <Application>Microsoft Office PowerPoint</Application>
  <PresentationFormat>ワイド画面</PresentationFormat>
  <Paragraphs>60</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HGS創英角ﾎﾟｯﾌﾟ体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SHOKUIKU3</cp:lastModifiedBy>
  <cp:revision>17</cp:revision>
  <dcterms:created xsi:type="dcterms:W3CDTF">2024-02-13T02:30:19Z</dcterms:created>
  <dcterms:modified xsi:type="dcterms:W3CDTF">2024-10-31T05:52:59Z</dcterms:modified>
</cp:coreProperties>
</file>