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2" r:id="rId3"/>
    <p:sldId id="261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EFCCF5-1096-DF65-4FE8-F92C42495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AA72EA-F41B-EB8B-D0D5-C19B1A34A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9EB720-9995-2B57-A305-B9F51FAD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209F3C-2DE3-E0DF-3C01-7CC0EFD1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3B98E0-375E-5906-45AB-CE29500A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47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FAE093-1EF8-8315-FAD4-4FF8BBFB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E37675-C66D-23AA-4B69-0B73C7B19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20CBC7-9BE6-36E9-E749-CE3BEDC2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D70766-808F-1DD4-66DC-D03D3011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7AF389-2CFA-5797-DE84-DB6CC0EA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6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47110FA-2943-DB6D-F7BF-6488B0FCD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1C9F36F-710E-31AF-7B0D-54F63A4E0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00F79C-ECB8-8876-7151-4CA6A4A1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9E1C04-7EC4-A413-5E85-E18FE1EA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4A3E4A-3046-57E7-209B-AFF2E38D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21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CD7690-3D64-4CBA-C3F0-5D24E473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C076D-17A2-AF1C-F3BB-FE376FB71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EBEB59-79B6-62D6-EF21-911E922A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D0CC57-BA3A-6AB7-59F0-8CE7C26E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3D9C6F-DD51-9AEE-C887-514C44F4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87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A8F6AE-5A11-D0F2-D26D-5E1BBEF8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1CFDE8-CC81-38B1-1706-4AB44929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E8FD12-8109-B7AA-DACC-89F1643A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5E80D6-B463-21C1-564D-FDEEFDB5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B27558-93BB-6693-CC2D-25A82D9F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59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790859-813D-C347-89DA-CE1CEDCC6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AEDC04-EF8C-B27E-FE45-1818AE834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9CAC13E-7FD8-B91D-8E3C-CEC5EAD1A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1F7C60-A03D-C236-FD67-D076E5157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A177E91-E367-A6B6-256B-4746A860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D9ADCD-5885-7BDA-8314-CA4E7C01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24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07B5F4-C34E-0AC4-AB44-CA5D3DEC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06CB68-E1EB-86AA-DC26-635C599C6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F7B09F-0E32-5939-DAA5-1A5BEC96C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49E01BB-CF8B-26D0-F322-389EF406A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C59F61A-3CFF-83D7-6FB8-D5CAACDDF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69EBE43-E12C-56E5-80BA-54E0854B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228FFA2-8570-C363-A88F-21C3B41B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65F6D07-C3A6-F1E2-D864-16513CD4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E5DFCD-A53F-A24C-0F48-04E1C7BF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EA066B-2650-59E6-A8B8-D8579B1E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E6FE625-57B4-C51A-0BE0-ABBCB1ED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CAF4D52-1063-AC92-BE6A-077C364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00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2C496F1-3398-0C83-533F-5E07A7D8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61D3224-99AB-561F-00E2-6C66AA72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65327-8CC6-2C7C-DDEE-EA2BA637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54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55B070-0E54-2998-A5EB-227B80B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A449D3-681E-CA0A-5464-E35F99340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7AC362C-216F-6C8D-4334-06F2D2821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385618-22ED-7D8A-83F8-EE9DEABD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3CB4BD5-91ED-8206-C97E-E4542C71E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352C3AC-3C13-3642-9386-8E8638B1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342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710F42-46E4-9498-B4CA-0A8BCA64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E16DD36-C8F7-7B33-F430-BBBAFD227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47F056-B037-14B7-DC8B-336A98E9A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696CBD9-60F4-CEE6-DA80-88D55E1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D11CB5-476B-C18B-3944-6652ADE2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79B33F-04E6-6147-3866-6FA8F82B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53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EA74BB0-E652-C897-EE83-47B3F05F7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AB3AED-52F9-1587-B9AE-CA319453E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EDA5EC-CCAC-2FD3-ABF6-61F54B59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B3B32B-3649-4657-9C18-313958568760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1A7324-9172-40AB-9C41-64662B006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01E706-42E8-6E2A-121D-C569BBC86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27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背景パターン&#10;&#10;自動的に生成された説明">
            <a:extLst>
              <a:ext uri="{FF2B5EF4-FFF2-40B4-BE49-F238E27FC236}">
                <a16:creationId xmlns:a16="http://schemas.microsoft.com/office/drawing/2014/main" id="{D445B59B-3C4A-ADC2-B7CD-B71DAD4EF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DC5F98-1572-FBF2-14F3-FE63FDD308B0}"/>
              </a:ext>
            </a:extLst>
          </p:cNvPr>
          <p:cNvSpPr txBox="1"/>
          <p:nvPr/>
        </p:nvSpPr>
        <p:spPr>
          <a:xfrm>
            <a:off x="1390357" y="1182549"/>
            <a:ext cx="94112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食べ物クイズ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E00E61-B96A-6BA5-BEF9-90425178C530}"/>
              </a:ext>
            </a:extLst>
          </p:cNvPr>
          <p:cNvSpPr txBox="1"/>
          <p:nvPr/>
        </p:nvSpPr>
        <p:spPr>
          <a:xfrm>
            <a:off x="4304714" y="3428682"/>
            <a:ext cx="764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～食事マナー編～</a:t>
            </a:r>
            <a:r>
              <a:rPr lang="ja-JP" altLang="en-US" sz="4400" b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（全５問</a:t>
            </a:r>
            <a:r>
              <a:rPr lang="ja-JP" altLang="en-US" sz="4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）</a:t>
            </a:r>
            <a:r>
              <a:rPr kumimoji="1" lang="ja-JP" altLang="en-US" sz="4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FE970BD-DF44-1A48-B8DE-A1697F23372D}"/>
              </a:ext>
            </a:extLst>
          </p:cNvPr>
          <p:cNvGrpSpPr/>
          <p:nvPr/>
        </p:nvGrpSpPr>
        <p:grpSpPr>
          <a:xfrm>
            <a:off x="846405" y="3023592"/>
            <a:ext cx="3749555" cy="3044596"/>
            <a:chOff x="580442" y="3146654"/>
            <a:chExt cx="3749555" cy="3044596"/>
          </a:xfrm>
        </p:grpSpPr>
        <p:pic>
          <p:nvPicPr>
            <p:cNvPr id="6" name="図 5" descr="テーブル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A5664F2-B650-436B-3B8A-0ED37DBEF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42" y="3146654"/>
              <a:ext cx="2464266" cy="3044596"/>
            </a:xfrm>
            <a:prstGeom prst="rect">
              <a:avLst/>
            </a:prstGeom>
          </p:spPr>
        </p:pic>
        <p:pic>
          <p:nvPicPr>
            <p:cNvPr id="9" name="図 8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9C9481ED-54DB-17D3-89EC-3E9F959C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808" y="3309338"/>
              <a:ext cx="1572189" cy="2718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234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FA426-8497-6EA7-E840-6C1EFE1D8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788C1274-972C-5722-203F-D528C9F1B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1FFB67-7B9C-EFF3-8A1D-AF070E3C16F7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第４問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A23296-428C-ADCB-89AE-13043CF3D444}"/>
              </a:ext>
            </a:extLst>
          </p:cNvPr>
          <p:cNvSpPr txBox="1"/>
          <p:nvPr/>
        </p:nvSpPr>
        <p:spPr>
          <a:xfrm>
            <a:off x="377478" y="1358444"/>
            <a:ext cx="1143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和食でごはんと汁物の正しい置き方はどれでしょう？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7CB707-9A6A-F5E9-ECD0-E4792DBFD85B}"/>
              </a:ext>
            </a:extLst>
          </p:cNvPr>
          <p:cNvSpPr txBox="1"/>
          <p:nvPr/>
        </p:nvSpPr>
        <p:spPr>
          <a:xfrm>
            <a:off x="630405" y="2356512"/>
            <a:ext cx="85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A08102-8A0D-05E5-C708-3752ED075A49}"/>
              </a:ext>
            </a:extLst>
          </p:cNvPr>
          <p:cNvSpPr txBox="1"/>
          <p:nvPr/>
        </p:nvSpPr>
        <p:spPr>
          <a:xfrm>
            <a:off x="4313795" y="2356511"/>
            <a:ext cx="85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296C65-FAD5-9B82-99D7-894B2C80C894}"/>
              </a:ext>
            </a:extLst>
          </p:cNvPr>
          <p:cNvSpPr txBox="1"/>
          <p:nvPr/>
        </p:nvSpPr>
        <p:spPr>
          <a:xfrm>
            <a:off x="8025323" y="2356511"/>
            <a:ext cx="85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B045831-BD51-6653-BE86-031DE121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6" y="3189847"/>
            <a:ext cx="1720651" cy="17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CE96425-21E4-BD63-3DF5-EBEF40F6C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317" y="3220177"/>
            <a:ext cx="1659989" cy="165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39F133C-CB8E-DADF-F45A-6DC3F4562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400">
            <a:off x="1153553" y="4339455"/>
            <a:ext cx="2381525" cy="176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055B2FA-A2B9-D77D-7D7B-89A32ED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73" y="2343318"/>
            <a:ext cx="1720651" cy="17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644F673-5D7F-173B-DFCE-58CC68B9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35" y="4023231"/>
            <a:ext cx="1659989" cy="165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9A2EE91-D750-9814-18FB-D876BD448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400">
            <a:off x="5137213" y="4948570"/>
            <a:ext cx="2381525" cy="176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12C76B0-CCFF-BBB4-DB03-EB42518C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93" y="3176378"/>
            <a:ext cx="1720651" cy="17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CE05104-9F35-91BF-A76D-A5EBB85A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31" y="3206708"/>
            <a:ext cx="1659989" cy="165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2CABB1C-5F29-B0B0-0496-149D8163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400">
            <a:off x="8830891" y="4325986"/>
            <a:ext cx="2381525" cy="176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31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D5C7-A9DF-F517-7D17-BB38C38AC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E4610619-8550-A778-783C-91ABC9F0E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2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4D5CEA-C5A8-3809-A34F-D747E77F672D}"/>
              </a:ext>
            </a:extLst>
          </p:cNvPr>
          <p:cNvSpPr txBox="1"/>
          <p:nvPr/>
        </p:nvSpPr>
        <p:spPr>
          <a:xfrm>
            <a:off x="4642335" y="312166"/>
            <a:ext cx="290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③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583294-B158-CAB6-6056-775321A2F5CB}"/>
              </a:ext>
            </a:extLst>
          </p:cNvPr>
          <p:cNvSpPr txBox="1"/>
          <p:nvPr/>
        </p:nvSpPr>
        <p:spPr>
          <a:xfrm>
            <a:off x="579627" y="1033816"/>
            <a:ext cx="11057206" cy="17950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左にごはん、右に汁物が正解です。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和食の基本は、１汁３菜です。右奥に主菜、左奥に副菜、中奥に副々菜を配膳します。（漬物がある場合は副々菜の手前）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97F8B28-FA87-D1D5-CF85-DC25A9EC483D}"/>
              </a:ext>
            </a:extLst>
          </p:cNvPr>
          <p:cNvGrpSpPr/>
          <p:nvPr/>
        </p:nvGrpSpPr>
        <p:grpSpPr>
          <a:xfrm>
            <a:off x="3313417" y="2777678"/>
            <a:ext cx="5589625" cy="3685162"/>
            <a:chOff x="3316104" y="2713996"/>
            <a:chExt cx="5589625" cy="368516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D8AAACEA-2436-22A9-D6D6-C8391AA2E380}"/>
                </a:ext>
              </a:extLst>
            </p:cNvPr>
            <p:cNvSpPr/>
            <p:nvPr/>
          </p:nvSpPr>
          <p:spPr>
            <a:xfrm>
              <a:off x="3316104" y="2713996"/>
              <a:ext cx="5589625" cy="34195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3BEA3FD-3B19-3CE2-92E2-B6C86EB21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2571" y="4242203"/>
              <a:ext cx="1363323" cy="136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6199AE96-B72A-01AD-01A1-196949E3B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677" y="4235681"/>
              <a:ext cx="1363323" cy="136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FC425DE5-872F-690C-EDEA-B0672A06B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7400">
              <a:off x="5121549" y="4932880"/>
              <a:ext cx="1978735" cy="146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61135C6C-2AC8-4DDC-5055-9927F7371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7052" y="2929307"/>
              <a:ext cx="1955210" cy="149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B70CE2B5-E796-5C48-1198-7EB98BD72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084" y="3016048"/>
              <a:ext cx="1332760" cy="117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1BB976B8-F81C-020E-7B98-5469D6BE0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154" y="4117543"/>
              <a:ext cx="1255741" cy="106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8329709B-DF62-CD19-A518-D51868D80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770" y="3062712"/>
              <a:ext cx="1235815" cy="117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98CF19B-E757-91E6-FDEE-991E24FDADE7}"/>
                </a:ext>
              </a:extLst>
            </p:cNvPr>
            <p:cNvSpPr/>
            <p:nvPr/>
          </p:nvSpPr>
          <p:spPr>
            <a:xfrm>
              <a:off x="4092407" y="3407652"/>
              <a:ext cx="815319" cy="3876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</a:rPr>
                <a:t>副菜</a:t>
              </a: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F213024C-785D-6BCF-A125-4DCCA62B2399}"/>
                </a:ext>
              </a:extLst>
            </p:cNvPr>
            <p:cNvSpPr/>
            <p:nvPr/>
          </p:nvSpPr>
          <p:spPr>
            <a:xfrm>
              <a:off x="7326997" y="3417106"/>
              <a:ext cx="815319" cy="3876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</a:rPr>
                <a:t>主菜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028BA27B-EF6C-1B67-DE5C-A6B5B14D0F57}"/>
                </a:ext>
              </a:extLst>
            </p:cNvPr>
            <p:cNvSpPr/>
            <p:nvPr/>
          </p:nvSpPr>
          <p:spPr>
            <a:xfrm>
              <a:off x="4216725" y="4644711"/>
              <a:ext cx="815319" cy="3876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</a:rPr>
                <a:t>主食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54992AC6-9024-D6DA-7E7E-5925149E5C03}"/>
                </a:ext>
              </a:extLst>
            </p:cNvPr>
            <p:cNvSpPr/>
            <p:nvPr/>
          </p:nvSpPr>
          <p:spPr>
            <a:xfrm>
              <a:off x="7224158" y="4736119"/>
              <a:ext cx="815319" cy="3876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chemeClr val="tx1"/>
                  </a:solidFill>
                </a:rPr>
                <a:t>汁物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B409C3D-5C93-E705-3D98-C36F8060963B}"/>
                </a:ext>
              </a:extLst>
            </p:cNvPr>
            <p:cNvSpPr/>
            <p:nvPr/>
          </p:nvSpPr>
          <p:spPr>
            <a:xfrm>
              <a:off x="5467218" y="3440835"/>
              <a:ext cx="956917" cy="3876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chemeClr val="tx1"/>
                  </a:solidFill>
                </a:rPr>
                <a:t>副々菜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2714D543-72C7-E4A5-885C-168657847ADF}"/>
                </a:ext>
              </a:extLst>
            </p:cNvPr>
            <p:cNvSpPr/>
            <p:nvPr/>
          </p:nvSpPr>
          <p:spPr>
            <a:xfrm>
              <a:off x="5649398" y="4520051"/>
              <a:ext cx="815319" cy="3876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</a:rPr>
                <a:t>漬物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243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B139E-A372-6A73-DB50-D09D3BA15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A958AAEB-12DB-305D-C267-7DE19C300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59B998-5F3B-9225-B5F4-5819606BB974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第５問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F1D7AF-55EE-1754-8AF3-97249E2E1E96}"/>
              </a:ext>
            </a:extLst>
          </p:cNvPr>
          <p:cNvSpPr txBox="1"/>
          <p:nvPr/>
        </p:nvSpPr>
        <p:spPr>
          <a:xfrm>
            <a:off x="1108998" y="1218761"/>
            <a:ext cx="9973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洋食のナイフとフォークの置き方は、①～③のどれが正しいでしょうか？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5F11E3-1DC1-849B-5694-FA04467665FF}"/>
              </a:ext>
            </a:extLst>
          </p:cNvPr>
          <p:cNvSpPr txBox="1"/>
          <p:nvPr/>
        </p:nvSpPr>
        <p:spPr>
          <a:xfrm>
            <a:off x="869556" y="2651934"/>
            <a:ext cx="85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C329B04-E4AE-258D-F833-1528CCBB6E9F}"/>
              </a:ext>
            </a:extLst>
          </p:cNvPr>
          <p:cNvSpPr txBox="1"/>
          <p:nvPr/>
        </p:nvSpPr>
        <p:spPr>
          <a:xfrm>
            <a:off x="4552946" y="2651933"/>
            <a:ext cx="85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9C87045-13B4-1AB2-1045-A04B6898EB37}"/>
              </a:ext>
            </a:extLst>
          </p:cNvPr>
          <p:cNvSpPr txBox="1"/>
          <p:nvPr/>
        </p:nvSpPr>
        <p:spPr>
          <a:xfrm>
            <a:off x="8264474" y="2651933"/>
            <a:ext cx="85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53293BA-BCC7-5B2A-59A8-A2554BA9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71" y="3912639"/>
            <a:ext cx="1744403" cy="10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5B25843-7C38-10A9-1E63-ADF55E35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24" y="3912639"/>
            <a:ext cx="1744403" cy="10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5BE378E-986D-DCD0-CB39-60270C01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18" y="3912639"/>
            <a:ext cx="1744403" cy="10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35A8754-AFB8-9232-A2D1-599B79CC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182" y="3653721"/>
            <a:ext cx="410896" cy="157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6693090-7218-DE34-1833-70560C7C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98" y="3653721"/>
            <a:ext cx="510079" cy="157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FB785A-B55C-4550-1753-957EA515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36" y="3672247"/>
            <a:ext cx="410896" cy="157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B9FEE75-0488-BDF3-8DC4-FC5D7E29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00" y="3637851"/>
            <a:ext cx="510079" cy="157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F42A4D2-6E59-9E99-74B3-B731D7DE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9921" y="3653721"/>
            <a:ext cx="410896" cy="157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D8B84F4-D080-B39A-BCDE-82C7C6A8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737" y="3637851"/>
            <a:ext cx="510079" cy="157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431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09D1E-5C43-687C-68C2-FA6A7DD72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E33F9BAB-AD3A-5478-FDEF-F3F178FFC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FF543A-6D7E-5FB5-73D9-E38B766BB85F}"/>
              </a:ext>
            </a:extLst>
          </p:cNvPr>
          <p:cNvSpPr txBox="1"/>
          <p:nvPr/>
        </p:nvSpPr>
        <p:spPr>
          <a:xfrm>
            <a:off x="4642336" y="432095"/>
            <a:ext cx="290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①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8CE1CDE-4515-E64E-871F-0F1214CA6D0C}"/>
              </a:ext>
            </a:extLst>
          </p:cNvPr>
          <p:cNvSpPr txBox="1"/>
          <p:nvPr/>
        </p:nvSpPr>
        <p:spPr>
          <a:xfrm>
            <a:off x="492366" y="1633631"/>
            <a:ext cx="11207263" cy="1795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洋食の場合のナイフ、フォークは、食器の横に並べます。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左側に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フォーク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、右側にナイフを置きます。ナイフは、歯を左の食器の方に向けて置きましょう。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8E23545-006F-2E16-704D-76782BDF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42" y="2963350"/>
            <a:ext cx="2816909" cy="326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7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518B80C6-B512-20AA-A6C9-C0A3DEEF6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CCEB00-0E2F-ED41-8C49-36CCF0BD896F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第１問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0D7697-F9CE-2805-6766-74A0E33726FC}"/>
              </a:ext>
            </a:extLst>
          </p:cNvPr>
          <p:cNvSpPr txBox="1"/>
          <p:nvPr/>
        </p:nvSpPr>
        <p:spPr>
          <a:xfrm>
            <a:off x="634999" y="1288428"/>
            <a:ext cx="1092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おはしのマナー違反のことを、「嫌いばし」と言います。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下</a:t>
            </a: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のイラストの嫌いばしは何と呼ばれているのでしょう？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8B99A9-26F3-8478-0EC0-3F429E596657}"/>
              </a:ext>
            </a:extLst>
          </p:cNvPr>
          <p:cNvSpPr txBox="1"/>
          <p:nvPr/>
        </p:nvSpPr>
        <p:spPr>
          <a:xfrm>
            <a:off x="5291182" y="2532524"/>
            <a:ext cx="45415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①迷いばし</a:t>
            </a:r>
            <a:endParaRPr kumimoji="1" lang="en-US" altLang="ja-JP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②ねぶりばし</a:t>
            </a:r>
            <a:endParaRPr lang="en-US" altLang="ja-JP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en-US" altLang="ja-JP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③こみばし</a:t>
            </a:r>
            <a:endParaRPr kumimoji="1" lang="ja-JP" altLang="en-US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46AB25-B1C5-5A40-260F-5541BF1E1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59" y="2427493"/>
            <a:ext cx="3233784" cy="36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1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15B6DD83-DC48-8A22-97B3-1CFA2AC4A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C71543-EFD5-F383-2CFB-1A7642A42A9F}"/>
              </a:ext>
            </a:extLst>
          </p:cNvPr>
          <p:cNvSpPr txBox="1"/>
          <p:nvPr/>
        </p:nvSpPr>
        <p:spPr>
          <a:xfrm>
            <a:off x="4642337" y="629043"/>
            <a:ext cx="290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②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3B974D-F949-D7CD-5C69-55AD89062F2D}"/>
              </a:ext>
            </a:extLst>
          </p:cNvPr>
          <p:cNvSpPr txBox="1"/>
          <p:nvPr/>
        </p:nvSpPr>
        <p:spPr>
          <a:xfrm>
            <a:off x="567396" y="1567544"/>
            <a:ext cx="11057206" cy="4122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はしは古くから日本では唯一の食事の道具で、とても伝統的なものです。最近、はしが上手に使えない人が増えているそうで、ある調査では小学生の７０％、中学生の５０％が正しくはしを持てないと言われてい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ねぶりばし：はしをなめること。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迷いばし　：どの料理を食べようかとはしを動かすこと。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こみばし　：はしで口にいっぱいほおばること。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026" name="Picture 2" descr="女性用の箸のイラスト">
            <a:extLst>
              <a:ext uri="{FF2B5EF4-FFF2-40B4-BE49-F238E27FC236}">
                <a16:creationId xmlns:a16="http://schemas.microsoft.com/office/drawing/2014/main" id="{0EC1BD52-CE5B-EE51-3248-E127EE75B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133" y="3669670"/>
            <a:ext cx="1783981" cy="177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258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4FD37-15F8-C880-50C6-9DAF837F6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66998BD6-6F16-0FC9-D058-F8B478B44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3FB65-B8DD-61A1-FBD3-888CA435E0D6}"/>
              </a:ext>
            </a:extLst>
          </p:cNvPr>
          <p:cNvSpPr txBox="1"/>
          <p:nvPr/>
        </p:nvSpPr>
        <p:spPr>
          <a:xfrm>
            <a:off x="7799431" y="312095"/>
            <a:ext cx="325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おまけ資料</a:t>
            </a:r>
            <a:r>
              <a:rPr kumimoji="1" lang="ja-JP" altLang="en-US" sz="4400" dirty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D0C1D2F-F590-4C4C-C0DD-0C397E7FB46F}"/>
              </a:ext>
            </a:extLst>
          </p:cNvPr>
          <p:cNvSpPr txBox="1"/>
          <p:nvPr/>
        </p:nvSpPr>
        <p:spPr>
          <a:xfrm>
            <a:off x="394244" y="274032"/>
            <a:ext cx="12955995" cy="63834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200000"/>
              </a:lnSpc>
            </a:pPr>
            <a:r>
              <a:rPr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嫌い</a:t>
            </a: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ばしには他にも・・・</a:t>
            </a:r>
            <a:endParaRPr kumimoji="1" lang="en-US" altLang="ja-JP" sz="2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寄せばし</a:t>
            </a:r>
            <a:r>
              <a:rPr kumimoji="1" lang="en-US" altLang="ja-JP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:</a:t>
            </a: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遠くにあるお皿をはしで引き寄せる。</a:t>
            </a:r>
            <a:endParaRPr lang="en-US" altLang="ja-JP" sz="2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刺しばし</a:t>
            </a:r>
            <a:r>
              <a:rPr kumimoji="1" lang="en-US" altLang="ja-JP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:</a:t>
            </a: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料理にはしを突き刺して食べる。</a:t>
            </a:r>
            <a:endParaRPr kumimoji="1" lang="en-US" altLang="ja-JP" sz="2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探りばし</a:t>
            </a:r>
            <a:r>
              <a:rPr kumimoji="1" lang="en-US" altLang="ja-JP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:</a:t>
            </a: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はしでかき回して、自分の好きなものを探し出す。</a:t>
            </a:r>
            <a:endParaRPr lang="en-US" altLang="ja-JP" sz="2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渡しばし</a:t>
            </a:r>
            <a:r>
              <a:rPr kumimoji="1" lang="en-US" altLang="ja-JP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:</a:t>
            </a: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食事の途中でお椀やお皿の上に、はし先を向こうにして置く。</a:t>
            </a:r>
            <a:endParaRPr kumimoji="1" lang="en-US" altLang="ja-JP" sz="2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涙ばし</a:t>
            </a:r>
            <a:r>
              <a:rPr kumimoji="1" lang="en-US" altLang="ja-JP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:</a:t>
            </a: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はしから汁気をポタポタとたらす。</a:t>
            </a:r>
            <a:endParaRPr kumimoji="1" lang="en-US" altLang="ja-JP" sz="2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立てばし</a:t>
            </a:r>
            <a:r>
              <a:rPr kumimoji="1" lang="en-US" altLang="ja-JP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:</a:t>
            </a:r>
            <a:r>
              <a:rPr kumimoji="1"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ごはんの上に、はしを突き立てる。</a:t>
            </a:r>
            <a:r>
              <a:rPr lang="ja-JP" altLang="en-US" sz="2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（仏ばしともいう）</a:t>
            </a:r>
            <a:endParaRPr kumimoji="1" lang="en-US" altLang="ja-JP" sz="2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4" name="図 3" descr="ボ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56B15A97-687E-13AB-DFD3-DAE964CBE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7333" y="200510"/>
            <a:ext cx="870422" cy="8810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6D4BF4-472E-CB51-393F-CFE3EF79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2" y="879754"/>
            <a:ext cx="1313924" cy="101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09AEDFB-F2EE-6BAA-E4DA-626BD880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4" y="1873322"/>
            <a:ext cx="751979" cy="93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A5FDF2-FCC2-921C-1011-7A2D7B164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0" y="2576159"/>
            <a:ext cx="1012695" cy="10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BD1970-CDE5-92F8-2E9C-8EEAA4414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0" y="3450944"/>
            <a:ext cx="850873" cy="85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16F653A-73EE-1AF4-801C-1FF6FA52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4" y="4316033"/>
            <a:ext cx="736215" cy="83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5B6C4E9-9891-9B42-4EB1-2EA7C633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5" y="4912462"/>
            <a:ext cx="930299" cy="1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431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6BE1F-E356-9CB1-D01A-D19E24C6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8D0C37D0-C676-BF65-7608-D61176145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F82371-CF6C-17DC-451D-CEBC10EC9876}"/>
              </a:ext>
            </a:extLst>
          </p:cNvPr>
          <p:cNvSpPr txBox="1"/>
          <p:nvPr/>
        </p:nvSpPr>
        <p:spPr>
          <a:xfrm>
            <a:off x="820614" y="385094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第２問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3BCCD4-C04F-D1C2-2BB6-94EE60EFEE76}"/>
              </a:ext>
            </a:extLst>
          </p:cNvPr>
          <p:cNvSpPr txBox="1"/>
          <p:nvPr/>
        </p:nvSpPr>
        <p:spPr>
          <a:xfrm>
            <a:off x="635000" y="1031425"/>
            <a:ext cx="1092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ユネスコ無形文化遺産に登録されている和食の特徴のひとつに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「もてなし」がありますが、これは、もてなす側だけでなく、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「もてなし」に対しての感謝の姿勢も含まれます。そのひとつが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食事のマナーです。さて、汁物でふたがついているとき、飲み終わった汁わんのふたはどうするのが正しいでしょうか？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435869-D131-BD78-EAA4-F90550DA1CF3}"/>
              </a:ext>
            </a:extLst>
          </p:cNvPr>
          <p:cNvSpPr txBox="1"/>
          <p:nvPr/>
        </p:nvSpPr>
        <p:spPr>
          <a:xfrm>
            <a:off x="3298152" y="3579807"/>
            <a:ext cx="5918979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</a:t>
            </a: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元のようにふたをする</a:t>
            </a: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3500"/>
              </a:lnSpc>
            </a:pP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</a:t>
            </a: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裏返してふたをする</a:t>
            </a: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。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3500"/>
              </a:lnSpc>
            </a:pP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③ずらしてふたをする。</a:t>
            </a:r>
            <a:endParaRPr kumimoji="1" lang="ja-JP" alt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052" name="Picture 4" descr="お椀のイラスト（食器）">
            <a:extLst>
              <a:ext uri="{FF2B5EF4-FFF2-40B4-BE49-F238E27FC236}">
                <a16:creationId xmlns:a16="http://schemas.microsoft.com/office/drawing/2014/main" id="{FB7D876E-00DA-45FC-8BED-92BEC151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508" y="4199249"/>
            <a:ext cx="2035602" cy="191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お椀の蓋のイラスト（開いた状態）">
            <a:extLst>
              <a:ext uri="{FF2B5EF4-FFF2-40B4-BE49-F238E27FC236}">
                <a16:creationId xmlns:a16="http://schemas.microsoft.com/office/drawing/2014/main" id="{6B9F74B2-9BFC-A5D4-0145-7786D5A38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1808">
            <a:off x="9402633" y="3163126"/>
            <a:ext cx="2154364" cy="148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6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FE2A-D995-0197-452C-D51B4142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F3E172F3-9A47-9591-FDCD-6EC08029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2DDA7B-C8BF-068B-2A2D-A51D00BB2CE8}"/>
              </a:ext>
            </a:extLst>
          </p:cNvPr>
          <p:cNvSpPr txBox="1"/>
          <p:nvPr/>
        </p:nvSpPr>
        <p:spPr>
          <a:xfrm>
            <a:off x="4642337" y="629043"/>
            <a:ext cx="290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②　</a:t>
            </a:r>
            <a:endParaRPr kumimoji="1" lang="ja-JP" altLang="en-US" sz="4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7DC20B-E469-4748-48FC-900D391DFAA2}"/>
              </a:ext>
            </a:extLst>
          </p:cNvPr>
          <p:cNvSpPr txBox="1"/>
          <p:nvPr/>
        </p:nvSpPr>
        <p:spPr>
          <a:xfrm>
            <a:off x="567396" y="1888991"/>
            <a:ext cx="11432346" cy="15273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正解は②の元のようにふたをするです。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ふたを裏返して戻すと器に傷がついてしまうのでマナー違反です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514CBA-EE01-4006-E5FC-838484234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94" y="3223904"/>
            <a:ext cx="2689568" cy="268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42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0B12B-2821-382F-5B15-F2A251BD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B9458CEE-8F40-4D04-003A-831CED803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3AC481-B5C1-8BD6-CC5F-E7793561210D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第３問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B7A53D-AA97-129D-DCC5-4A12DB11D9DD}"/>
              </a:ext>
            </a:extLst>
          </p:cNvPr>
          <p:cNvSpPr txBox="1"/>
          <p:nvPr/>
        </p:nvSpPr>
        <p:spPr>
          <a:xfrm>
            <a:off x="1975138" y="1358444"/>
            <a:ext cx="824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ごはんを食べる前に言うあいさつは？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A3B10A0-59E1-179C-6866-BB76FAAC9D8F}"/>
              </a:ext>
            </a:extLst>
          </p:cNvPr>
          <p:cNvSpPr txBox="1"/>
          <p:nvPr/>
        </p:nvSpPr>
        <p:spPr>
          <a:xfrm>
            <a:off x="1332606" y="2633916"/>
            <a:ext cx="59189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①おはようございます</a:t>
            </a:r>
            <a:endParaRPr kumimoji="1"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②いただきます</a:t>
            </a:r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kumimoji="1"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③ごちそうさまでした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026" name="Picture 2" descr="いただきますのイラスト「食前の女の子」">
            <a:extLst>
              <a:ext uri="{FF2B5EF4-FFF2-40B4-BE49-F238E27FC236}">
                <a16:creationId xmlns:a16="http://schemas.microsoft.com/office/drawing/2014/main" id="{2723C840-9DED-CF92-4510-C8A194C8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96" y="2511259"/>
            <a:ext cx="2862321" cy="28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78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43792-B247-634E-612A-012693295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8FD6E1A5-DF2E-7693-190D-B6317C071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3577F6-2107-8E84-7476-EE862FBEC234}"/>
              </a:ext>
            </a:extLst>
          </p:cNvPr>
          <p:cNvSpPr txBox="1"/>
          <p:nvPr/>
        </p:nvSpPr>
        <p:spPr>
          <a:xfrm>
            <a:off x="4465122" y="432095"/>
            <a:ext cx="308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②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817FE1-6B47-2617-AC62-4960F666FBEB}"/>
              </a:ext>
            </a:extLst>
          </p:cNvPr>
          <p:cNvSpPr txBox="1"/>
          <p:nvPr/>
        </p:nvSpPr>
        <p:spPr>
          <a:xfrm>
            <a:off x="400926" y="1651370"/>
            <a:ext cx="11390143" cy="29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「いただきます」には、語源として神様や上の方からものをいただく、というほかにも、食材となったものにはすべて命があって、大切な命をいただいている、という深い感謝の思いが込められています。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また、食事が出来上がるまで、とてもたくさんの人たちが携わっています。その人たちへの感謝の気持ちを表す言葉です。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7" name="図 6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E31774AB-C181-987C-684A-9AD36D00A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00" y="3718346"/>
            <a:ext cx="1531111" cy="26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9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90A92-0A85-3477-A89D-232AC2839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7508B7D1-01A4-6AAB-9F3A-3740C888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CA3828-29D9-1600-5347-1BFB2EB89FE7}"/>
              </a:ext>
            </a:extLst>
          </p:cNvPr>
          <p:cNvSpPr txBox="1"/>
          <p:nvPr/>
        </p:nvSpPr>
        <p:spPr>
          <a:xfrm>
            <a:off x="4469281" y="716511"/>
            <a:ext cx="325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おまけ資料</a:t>
            </a:r>
            <a:r>
              <a:rPr kumimoji="1" lang="ja-JP" altLang="en-US" sz="4400" dirty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1BFC22-95E1-7E32-F739-684AB0191AAE}"/>
              </a:ext>
            </a:extLst>
          </p:cNvPr>
          <p:cNvSpPr txBox="1"/>
          <p:nvPr/>
        </p:nvSpPr>
        <p:spPr>
          <a:xfrm>
            <a:off x="450609" y="1817753"/>
            <a:ext cx="11290776" cy="38230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「ごちそうさま」は、食べたあとのあいさつですが、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漢字で</a:t>
            </a:r>
            <a:r>
              <a:rPr kumimoji="1" lang="ja-JP" alt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「ご馳走さま」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書きます。「馳」も「走」も「はしる」の意味です。昔は食材が簡単にお店で買えるわけではなく、食事を出すために食材を走り回って集めたそうです。そして、食材を作ることや育てることに携わったすべての人、調理してくれた方への感謝の意味も込められてい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9043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718</Words>
  <Application>Microsoft Office PowerPoint</Application>
  <PresentationFormat>ワイド画面</PresentationFormat>
  <Paragraphs>72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HGS創英角ﾎﾟｯﾌﾟ体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SHOKUIKU3</dc:creator>
  <cp:lastModifiedBy>SHOKUIKU2</cp:lastModifiedBy>
  <cp:revision>14</cp:revision>
  <dcterms:created xsi:type="dcterms:W3CDTF">2024-02-13T02:30:19Z</dcterms:created>
  <dcterms:modified xsi:type="dcterms:W3CDTF">2024-08-26T01:49:45Z</dcterms:modified>
</cp:coreProperties>
</file>