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62" r:id="rId3"/>
    <p:sldId id="261" r:id="rId4"/>
    <p:sldId id="269" r:id="rId5"/>
    <p:sldId id="270" r:id="rId6"/>
    <p:sldId id="272" r:id="rId7"/>
    <p:sldId id="273" r:id="rId8"/>
    <p:sldId id="276" r:id="rId9"/>
    <p:sldId id="277" r:id="rId10"/>
    <p:sldId id="286" r:id="rId11"/>
    <p:sldId id="287" r:id="rId1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0000"/>
    <a:srgbClr val="FA721E"/>
    <a:srgbClr val="FF5D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20" y="5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EFCCF5-1096-DF65-4FE8-F92C424955B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AAA72EA-F41B-EB8B-D0D5-C19B1A34A0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99EB720-9995-2B57-A305-B9F51FADAA2B}"/>
              </a:ext>
            </a:extLst>
          </p:cNvPr>
          <p:cNvSpPr>
            <a:spLocks noGrp="1"/>
          </p:cNvSpPr>
          <p:nvPr>
            <p:ph type="dt" sz="half" idx="10"/>
          </p:nvPr>
        </p:nvSpPr>
        <p:spPr/>
        <p:txBody>
          <a:bodyPr/>
          <a:lstStyle/>
          <a:p>
            <a:fld id="{D1B3B32B-3649-4657-9C18-313958568760}" type="datetimeFigureOut">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75209F3C-2DE3-E0DF-3C01-7CC0EFD14EF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43B98E0-375E-5906-45AB-CE29500A5A23}"/>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676478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FAE093-1EF8-8315-FAD4-4FF8BBFB1A4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AE37675-C66D-23AA-4B69-0B73C7B1961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A20CBC7-9BE6-36E9-E749-CE3BEDC2B7B8}"/>
              </a:ext>
            </a:extLst>
          </p:cNvPr>
          <p:cNvSpPr>
            <a:spLocks noGrp="1"/>
          </p:cNvSpPr>
          <p:nvPr>
            <p:ph type="dt" sz="half" idx="10"/>
          </p:nvPr>
        </p:nvSpPr>
        <p:spPr/>
        <p:txBody>
          <a:bodyPr/>
          <a:lstStyle/>
          <a:p>
            <a:fld id="{D1B3B32B-3649-4657-9C18-313958568760}" type="datetimeFigureOut">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C8D70766-808F-1DD4-66DC-D03D301102C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77AF389-2CFA-5797-DE84-DB6CC0EA0AAD}"/>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31768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47110FA-2943-DB6D-F7BF-6488B0FCD43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1C9F36F-710E-31AF-7B0D-54F63A4E01D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B00F79C-ECB8-8876-7151-4CA6A4A12569}"/>
              </a:ext>
            </a:extLst>
          </p:cNvPr>
          <p:cNvSpPr>
            <a:spLocks noGrp="1"/>
          </p:cNvSpPr>
          <p:nvPr>
            <p:ph type="dt" sz="half" idx="10"/>
          </p:nvPr>
        </p:nvSpPr>
        <p:spPr/>
        <p:txBody>
          <a:bodyPr/>
          <a:lstStyle/>
          <a:p>
            <a:fld id="{D1B3B32B-3649-4657-9C18-313958568760}" type="datetimeFigureOut">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6C9E1C04-7EC4-A413-5E85-E18FE1EA5AB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74A3E4A-3046-57E7-209B-AFF2E38DCC88}"/>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023210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CD7690-3D64-4CBA-C3F0-5D24E47325C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07C076D-17A2-AF1C-F3BB-FE376FB71B5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BEBEB59-79B6-62D6-EF21-911E922ABA2D}"/>
              </a:ext>
            </a:extLst>
          </p:cNvPr>
          <p:cNvSpPr>
            <a:spLocks noGrp="1"/>
          </p:cNvSpPr>
          <p:nvPr>
            <p:ph type="dt" sz="half" idx="10"/>
          </p:nvPr>
        </p:nvSpPr>
        <p:spPr/>
        <p:txBody>
          <a:bodyPr/>
          <a:lstStyle/>
          <a:p>
            <a:fld id="{D1B3B32B-3649-4657-9C18-313958568760}" type="datetimeFigureOut">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81D0CC57-BA3A-6AB7-59F0-8CE7C26E00F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F3D9C6F-DD51-9AEE-C887-514C44F4C1BF}"/>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593878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A8F6AE-5A11-D0F2-D26D-5E1BBEF88C7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61CFDE8-CC81-38B1-1706-4AB44929C59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AE8FD12-8109-B7AA-DACC-89F1643A706D}"/>
              </a:ext>
            </a:extLst>
          </p:cNvPr>
          <p:cNvSpPr>
            <a:spLocks noGrp="1"/>
          </p:cNvSpPr>
          <p:nvPr>
            <p:ph type="dt" sz="half" idx="10"/>
          </p:nvPr>
        </p:nvSpPr>
        <p:spPr/>
        <p:txBody>
          <a:bodyPr/>
          <a:lstStyle/>
          <a:p>
            <a:fld id="{D1B3B32B-3649-4657-9C18-313958568760}" type="datetimeFigureOut">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8B5E80D6-B463-21C1-564D-FDEEFDB59DD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9B27558-93BB-6693-CC2D-25A82D9F8200}"/>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3684593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790859-813D-C347-89DA-CE1CEDCC66A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4AEDC04-EF8C-B27E-FE45-1818AE83414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9CAC13E-7FD8-B91D-8E3C-CEC5EAD1AB7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D1F7C60-A03D-C236-FD67-D076E5157794}"/>
              </a:ext>
            </a:extLst>
          </p:cNvPr>
          <p:cNvSpPr>
            <a:spLocks noGrp="1"/>
          </p:cNvSpPr>
          <p:nvPr>
            <p:ph type="dt" sz="half" idx="10"/>
          </p:nvPr>
        </p:nvSpPr>
        <p:spPr/>
        <p:txBody>
          <a:bodyPr/>
          <a:lstStyle/>
          <a:p>
            <a:fld id="{D1B3B32B-3649-4657-9C18-313958568760}" type="datetimeFigureOut">
              <a:rPr kumimoji="1" lang="ja-JP" altLang="en-US" smtClean="0"/>
              <a:t>2024/8/26</a:t>
            </a:fld>
            <a:endParaRPr kumimoji="1" lang="ja-JP" altLang="en-US"/>
          </a:p>
        </p:txBody>
      </p:sp>
      <p:sp>
        <p:nvSpPr>
          <p:cNvPr id="6" name="フッター プレースホルダー 5">
            <a:extLst>
              <a:ext uri="{FF2B5EF4-FFF2-40B4-BE49-F238E27FC236}">
                <a16:creationId xmlns:a16="http://schemas.microsoft.com/office/drawing/2014/main" id="{0A177E91-E367-A6B6-256B-4746A8603FF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9D9ADCD-5885-7BDA-8314-CA4E7C013225}"/>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383242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07B5F4-C34E-0AC4-AB44-CA5D3DEC1CA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D06CB68-E1EB-86AA-DC26-635C599C6B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EF7B09F-0E32-5939-DAA5-1A5BEC96C8F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49E01BB-CF8B-26D0-F322-389EF406AF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C59F61A-3CFF-83D7-6FB8-D5CAACDDFF4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69EBE43-E12C-56E5-80BA-54E0854B5AB5}"/>
              </a:ext>
            </a:extLst>
          </p:cNvPr>
          <p:cNvSpPr>
            <a:spLocks noGrp="1"/>
          </p:cNvSpPr>
          <p:nvPr>
            <p:ph type="dt" sz="half" idx="10"/>
          </p:nvPr>
        </p:nvSpPr>
        <p:spPr/>
        <p:txBody>
          <a:bodyPr/>
          <a:lstStyle/>
          <a:p>
            <a:fld id="{D1B3B32B-3649-4657-9C18-313958568760}" type="datetimeFigureOut">
              <a:rPr kumimoji="1" lang="ja-JP" altLang="en-US" smtClean="0"/>
              <a:t>2024/8/26</a:t>
            </a:fld>
            <a:endParaRPr kumimoji="1" lang="ja-JP" altLang="en-US"/>
          </a:p>
        </p:txBody>
      </p:sp>
      <p:sp>
        <p:nvSpPr>
          <p:cNvPr id="8" name="フッター プレースホルダー 7">
            <a:extLst>
              <a:ext uri="{FF2B5EF4-FFF2-40B4-BE49-F238E27FC236}">
                <a16:creationId xmlns:a16="http://schemas.microsoft.com/office/drawing/2014/main" id="{2228FFA2-8570-C363-A88F-21C3B41BDA4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65F6D07-C3A6-F1E2-D864-16513CD4680E}"/>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593766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E5DFCD-A53F-A24C-0F48-04E1C7BF582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2EA066B-2650-59E6-A8B8-D8579B1E3483}"/>
              </a:ext>
            </a:extLst>
          </p:cNvPr>
          <p:cNvSpPr>
            <a:spLocks noGrp="1"/>
          </p:cNvSpPr>
          <p:nvPr>
            <p:ph type="dt" sz="half" idx="10"/>
          </p:nvPr>
        </p:nvSpPr>
        <p:spPr/>
        <p:txBody>
          <a:bodyPr/>
          <a:lstStyle/>
          <a:p>
            <a:fld id="{D1B3B32B-3649-4657-9C18-313958568760}" type="datetimeFigureOut">
              <a:rPr kumimoji="1" lang="ja-JP" altLang="en-US" smtClean="0"/>
              <a:t>2024/8/26</a:t>
            </a:fld>
            <a:endParaRPr kumimoji="1" lang="ja-JP" altLang="en-US"/>
          </a:p>
        </p:txBody>
      </p:sp>
      <p:sp>
        <p:nvSpPr>
          <p:cNvPr id="4" name="フッター プレースホルダー 3">
            <a:extLst>
              <a:ext uri="{FF2B5EF4-FFF2-40B4-BE49-F238E27FC236}">
                <a16:creationId xmlns:a16="http://schemas.microsoft.com/office/drawing/2014/main" id="{BE6FE625-57B4-C51A-0BE0-ABBCB1EDE13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CAF4D52-1063-AC92-BE6A-077C364B3872}"/>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4208003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2C496F1-3398-0C83-533F-5E07A7D80A83}"/>
              </a:ext>
            </a:extLst>
          </p:cNvPr>
          <p:cNvSpPr>
            <a:spLocks noGrp="1"/>
          </p:cNvSpPr>
          <p:nvPr>
            <p:ph type="dt" sz="half" idx="10"/>
          </p:nvPr>
        </p:nvSpPr>
        <p:spPr/>
        <p:txBody>
          <a:bodyPr/>
          <a:lstStyle/>
          <a:p>
            <a:fld id="{D1B3B32B-3649-4657-9C18-313958568760}" type="datetimeFigureOut">
              <a:rPr kumimoji="1" lang="ja-JP" altLang="en-US" smtClean="0"/>
              <a:t>2024/8/26</a:t>
            </a:fld>
            <a:endParaRPr kumimoji="1" lang="ja-JP" altLang="en-US"/>
          </a:p>
        </p:txBody>
      </p:sp>
      <p:sp>
        <p:nvSpPr>
          <p:cNvPr id="3" name="フッター プレースホルダー 2">
            <a:extLst>
              <a:ext uri="{FF2B5EF4-FFF2-40B4-BE49-F238E27FC236}">
                <a16:creationId xmlns:a16="http://schemas.microsoft.com/office/drawing/2014/main" id="{D61D3224-99AB-561F-00E2-6C66AA723D8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9765327-8CC6-2C7C-DDEE-EA2BA637773E}"/>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2491549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55B070-0E54-2998-A5EB-227B80BCA69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2A449D3-681E-CA0A-5464-E35F99340B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7AC362C-216F-6C8D-4334-06F2D2821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4385618-22ED-7D8A-83F8-EE9DEABDEB13}"/>
              </a:ext>
            </a:extLst>
          </p:cNvPr>
          <p:cNvSpPr>
            <a:spLocks noGrp="1"/>
          </p:cNvSpPr>
          <p:nvPr>
            <p:ph type="dt" sz="half" idx="10"/>
          </p:nvPr>
        </p:nvSpPr>
        <p:spPr/>
        <p:txBody>
          <a:bodyPr/>
          <a:lstStyle/>
          <a:p>
            <a:fld id="{D1B3B32B-3649-4657-9C18-313958568760}" type="datetimeFigureOut">
              <a:rPr kumimoji="1" lang="ja-JP" altLang="en-US" smtClean="0"/>
              <a:t>2024/8/26</a:t>
            </a:fld>
            <a:endParaRPr kumimoji="1" lang="ja-JP" altLang="en-US"/>
          </a:p>
        </p:txBody>
      </p:sp>
      <p:sp>
        <p:nvSpPr>
          <p:cNvPr id="6" name="フッター プレースホルダー 5">
            <a:extLst>
              <a:ext uri="{FF2B5EF4-FFF2-40B4-BE49-F238E27FC236}">
                <a16:creationId xmlns:a16="http://schemas.microsoft.com/office/drawing/2014/main" id="{73CB4BD5-91ED-8206-C97E-E4542C71EA9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352C3AC-3C13-3642-9386-8E8638B19818}"/>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2113422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710F42-46E4-9498-B4CA-0A8BCA64A51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E16DD36-C8F7-7B33-F430-BBBAFD227C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247F056-B037-14B7-DC8B-336A98E9A0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696CBD9-60F4-CEE6-DA80-88D55E1476CC}"/>
              </a:ext>
            </a:extLst>
          </p:cNvPr>
          <p:cNvSpPr>
            <a:spLocks noGrp="1"/>
          </p:cNvSpPr>
          <p:nvPr>
            <p:ph type="dt" sz="half" idx="10"/>
          </p:nvPr>
        </p:nvSpPr>
        <p:spPr/>
        <p:txBody>
          <a:bodyPr/>
          <a:lstStyle/>
          <a:p>
            <a:fld id="{D1B3B32B-3649-4657-9C18-313958568760}" type="datetimeFigureOut">
              <a:rPr kumimoji="1" lang="ja-JP" altLang="en-US" smtClean="0"/>
              <a:t>2024/8/26</a:t>
            </a:fld>
            <a:endParaRPr kumimoji="1" lang="ja-JP" altLang="en-US"/>
          </a:p>
        </p:txBody>
      </p:sp>
      <p:sp>
        <p:nvSpPr>
          <p:cNvPr id="6" name="フッター プレースホルダー 5">
            <a:extLst>
              <a:ext uri="{FF2B5EF4-FFF2-40B4-BE49-F238E27FC236}">
                <a16:creationId xmlns:a16="http://schemas.microsoft.com/office/drawing/2014/main" id="{29D11CB5-476B-C18B-3944-6652ADE28D0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A79B33F-04E6-6147-3866-6FA8F82BAA83}"/>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3429539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EA74BB0-E652-C897-EE83-47B3F05F77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3AB3AED-52F9-1587-B9AE-CA319453ED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BEDA5EC-CCAC-2FD3-ABF6-61F54B5985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1B3B32B-3649-4657-9C18-313958568760}" type="datetimeFigureOut">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1C1A7324-9172-40AB-9C41-64662B006D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701E706-42E8-6E2A-121D-C569BBC861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2548276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背景パターン&#10;&#10;自動的に生成された説明">
            <a:extLst>
              <a:ext uri="{FF2B5EF4-FFF2-40B4-BE49-F238E27FC236}">
                <a16:creationId xmlns:a16="http://schemas.microsoft.com/office/drawing/2014/main" id="{A1BDA793-1592-1C39-EBE5-930507F851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4" name="テキスト ボックス 3">
            <a:extLst>
              <a:ext uri="{FF2B5EF4-FFF2-40B4-BE49-F238E27FC236}">
                <a16:creationId xmlns:a16="http://schemas.microsoft.com/office/drawing/2014/main" id="{D3DC5F98-1572-FBF2-14F3-FE63FDD308B0}"/>
              </a:ext>
            </a:extLst>
          </p:cNvPr>
          <p:cNvSpPr txBox="1"/>
          <p:nvPr/>
        </p:nvSpPr>
        <p:spPr>
          <a:xfrm>
            <a:off x="1390357" y="1182549"/>
            <a:ext cx="9411286" cy="1862048"/>
          </a:xfrm>
          <a:prstGeom prst="rect">
            <a:avLst/>
          </a:prstGeom>
          <a:noFill/>
        </p:spPr>
        <p:txBody>
          <a:bodyPr wrap="square" rtlCol="0">
            <a:spAutoFit/>
          </a:bodyPr>
          <a:lstStyle/>
          <a:p>
            <a:pPr algn="ctr"/>
            <a:r>
              <a:rPr kumimoji="1" lang="ja-JP" altLang="en-US" sz="115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食べ物クイズ　</a:t>
            </a:r>
          </a:p>
        </p:txBody>
      </p:sp>
      <p:sp>
        <p:nvSpPr>
          <p:cNvPr id="7" name="テキスト ボックス 6">
            <a:extLst>
              <a:ext uri="{FF2B5EF4-FFF2-40B4-BE49-F238E27FC236}">
                <a16:creationId xmlns:a16="http://schemas.microsoft.com/office/drawing/2014/main" id="{EAE00E61-B96A-6BA5-BEF9-90425178C530}"/>
              </a:ext>
            </a:extLst>
          </p:cNvPr>
          <p:cNvSpPr txBox="1"/>
          <p:nvPr/>
        </p:nvSpPr>
        <p:spPr>
          <a:xfrm>
            <a:off x="5373858" y="3428682"/>
            <a:ext cx="6574301" cy="769441"/>
          </a:xfrm>
          <a:prstGeom prst="rect">
            <a:avLst/>
          </a:prstGeom>
          <a:noFill/>
        </p:spPr>
        <p:txBody>
          <a:bodyPr wrap="square" rtlCol="0">
            <a:spAutoFit/>
          </a:bodyPr>
          <a:lstStyle/>
          <a:p>
            <a:pPr algn="ctr"/>
            <a:r>
              <a:rPr lang="ja-JP" altLang="en-US" sz="44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～イモ類編～</a:t>
            </a:r>
            <a:r>
              <a:rPr lang="ja-JP" altLang="en-US" sz="4400" b="1">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（全５問</a:t>
            </a:r>
            <a:r>
              <a:rPr lang="ja-JP" altLang="en-US" sz="44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a:t>
            </a:r>
            <a:r>
              <a:rPr kumimoji="1" lang="ja-JP" altLang="en-US" sz="44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　</a:t>
            </a:r>
          </a:p>
        </p:txBody>
      </p:sp>
      <p:pic>
        <p:nvPicPr>
          <p:cNvPr id="18434" name="Picture 2" descr="さつまいものイラスト（茶）">
            <a:extLst>
              <a:ext uri="{FF2B5EF4-FFF2-40B4-BE49-F238E27FC236}">
                <a16:creationId xmlns:a16="http://schemas.microsoft.com/office/drawing/2014/main" id="{B6EF398D-D1E9-F161-9BAB-69AE4E2828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 y="3193152"/>
            <a:ext cx="2641600" cy="264160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皮をむかれたジャガイモのイラスト">
            <a:extLst>
              <a:ext uri="{FF2B5EF4-FFF2-40B4-BE49-F238E27FC236}">
                <a16:creationId xmlns:a16="http://schemas.microsoft.com/office/drawing/2014/main" id="{0A0AED66-08BD-5BDB-4153-C04751FE3C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3900" y="3603682"/>
            <a:ext cx="2289403" cy="2289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732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3F33F-C433-7AC2-3CCF-8D264656BF35}"/>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34879641-A7BB-0052-8A7A-A1F6DE217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4A671908-C05D-7123-CCD3-E7AD8C3C18AD}"/>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第５問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6ED2C46C-F90F-F2B9-C5AB-622825353493}"/>
              </a:ext>
            </a:extLst>
          </p:cNvPr>
          <p:cNvSpPr txBox="1"/>
          <p:nvPr/>
        </p:nvSpPr>
        <p:spPr>
          <a:xfrm>
            <a:off x="246461" y="1481931"/>
            <a:ext cx="11224066" cy="584775"/>
          </a:xfrm>
          <a:prstGeom prst="rect">
            <a:avLst/>
          </a:prstGeom>
          <a:noFill/>
        </p:spPr>
        <p:txBody>
          <a:bodyPr wrap="square" rtlCol="0">
            <a:spAutoFit/>
          </a:bodyPr>
          <a:lstStyle/>
          <a:p>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さつまいも</a:t>
            </a:r>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に、</a:t>
            </a:r>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たくさん含まれている栄養は何でしょう？</a:t>
            </a:r>
          </a:p>
        </p:txBody>
      </p:sp>
      <p:sp>
        <p:nvSpPr>
          <p:cNvPr id="5" name="テキスト ボックス 4">
            <a:extLst>
              <a:ext uri="{FF2B5EF4-FFF2-40B4-BE49-F238E27FC236}">
                <a16:creationId xmlns:a16="http://schemas.microsoft.com/office/drawing/2014/main" id="{541E821B-2BF8-1F05-7DA0-B40739F2295A}"/>
              </a:ext>
            </a:extLst>
          </p:cNvPr>
          <p:cNvSpPr txBox="1"/>
          <p:nvPr/>
        </p:nvSpPr>
        <p:spPr>
          <a:xfrm>
            <a:off x="4026223" y="2821524"/>
            <a:ext cx="4875824" cy="2862322"/>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①たんぱく質</a:t>
            </a:r>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②脂質</a:t>
            </a:r>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③炭水化物</a:t>
            </a:r>
            <a:endPar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879163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D3E92-0DF0-FE13-748A-89E718B3D7E5}"/>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8260A251-A675-6B89-8D83-58C1F5713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8008CA95-3630-8C8C-3F00-F28FA590590C}"/>
              </a:ext>
            </a:extLst>
          </p:cNvPr>
          <p:cNvSpPr txBox="1"/>
          <p:nvPr/>
        </p:nvSpPr>
        <p:spPr>
          <a:xfrm>
            <a:off x="3650565" y="600907"/>
            <a:ext cx="4890868"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③　　</a:t>
            </a:r>
          </a:p>
        </p:txBody>
      </p:sp>
      <p:sp>
        <p:nvSpPr>
          <p:cNvPr id="11" name="テキスト ボックス 10">
            <a:extLst>
              <a:ext uri="{FF2B5EF4-FFF2-40B4-BE49-F238E27FC236}">
                <a16:creationId xmlns:a16="http://schemas.microsoft.com/office/drawing/2014/main" id="{45B3E1EC-C466-E1AC-4361-AD50DAA51642}"/>
              </a:ext>
            </a:extLst>
          </p:cNvPr>
          <p:cNvSpPr txBox="1"/>
          <p:nvPr/>
        </p:nvSpPr>
        <p:spPr>
          <a:xfrm>
            <a:off x="567396" y="1660836"/>
            <a:ext cx="11057206" cy="3846609"/>
          </a:xfrm>
          <a:prstGeom prst="rect">
            <a:avLst/>
          </a:prstGeom>
          <a:noFill/>
        </p:spPr>
        <p:txBody>
          <a:bodyPr wrap="square" rtlCol="0">
            <a:noAutofit/>
          </a:bodyPr>
          <a:lstStyle/>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炭水化物が多く、熱や</a:t>
            </a:r>
            <a:r>
              <a:rPr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ちから</a:t>
            </a: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のもとになります。ビタミンＣも多いのでお肌をきれいにします。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また、食物せんいが多く、おなかの調子をととのえて便秘をふせぎます。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2052" name="Picture 4">
            <a:extLst>
              <a:ext uri="{FF2B5EF4-FFF2-40B4-BE49-F238E27FC236}">
                <a16:creationId xmlns:a16="http://schemas.microsoft.com/office/drawing/2014/main" id="{D380F7AB-2EF9-5995-731F-ED323E8FE8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380" y="3355892"/>
            <a:ext cx="2667239" cy="2667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455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518B80C6-B512-20AA-A6C9-C0A3DEEF69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748" y="0"/>
            <a:ext cx="12712504" cy="6961543"/>
          </a:xfrm>
          <a:prstGeom prst="rect">
            <a:avLst/>
          </a:prstGeom>
        </p:spPr>
      </p:pic>
      <p:sp>
        <p:nvSpPr>
          <p:cNvPr id="2" name="テキスト ボックス 1">
            <a:extLst>
              <a:ext uri="{FF2B5EF4-FFF2-40B4-BE49-F238E27FC236}">
                <a16:creationId xmlns:a16="http://schemas.microsoft.com/office/drawing/2014/main" id="{D1CCEB00-0E2F-ED41-8C49-36CCF0BD896F}"/>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第１問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060D7697-F9CE-2805-6766-74A0E33726FC}"/>
              </a:ext>
            </a:extLst>
          </p:cNvPr>
          <p:cNvSpPr txBox="1"/>
          <p:nvPr/>
        </p:nvSpPr>
        <p:spPr>
          <a:xfrm>
            <a:off x="784990" y="1364323"/>
            <a:ext cx="11572045" cy="1569660"/>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人気メニューになっているタピオカドリンク。</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そのタピオカの原料となっている「いも」は</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つぎのうちどれでしょう？</a:t>
            </a:r>
          </a:p>
        </p:txBody>
      </p:sp>
      <p:sp>
        <p:nvSpPr>
          <p:cNvPr id="5" name="テキスト ボックス 4">
            <a:extLst>
              <a:ext uri="{FF2B5EF4-FFF2-40B4-BE49-F238E27FC236}">
                <a16:creationId xmlns:a16="http://schemas.microsoft.com/office/drawing/2014/main" id="{BA8B99A9-26F3-8478-0EC0-3F429E596657}"/>
              </a:ext>
            </a:extLst>
          </p:cNvPr>
          <p:cNvSpPr txBox="1"/>
          <p:nvPr/>
        </p:nvSpPr>
        <p:spPr>
          <a:xfrm>
            <a:off x="881635" y="3098191"/>
            <a:ext cx="10794671" cy="584775"/>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a:t>
            </a:r>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こんにゃくいも　　②キャッサバ　　　③さといも</a:t>
            </a:r>
            <a:endPar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1026" name="Picture 2" descr="キャッサバのイラスト">
            <a:extLst>
              <a:ext uri="{FF2B5EF4-FFF2-40B4-BE49-F238E27FC236}">
                <a16:creationId xmlns:a16="http://schemas.microsoft.com/office/drawing/2014/main" id="{743CD425-613E-2B15-6940-6F6988A2C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1505" y="3722030"/>
            <a:ext cx="2234930" cy="22349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こんにゃく芋のイラスト">
            <a:extLst>
              <a:ext uri="{FF2B5EF4-FFF2-40B4-BE49-F238E27FC236}">
                <a16:creationId xmlns:a16="http://schemas.microsoft.com/office/drawing/2014/main" id="{017DD8F5-6F5B-B1BE-05AF-7647C40E4C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7747" y="3908730"/>
            <a:ext cx="2070514" cy="20705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里芋のイラスト">
            <a:extLst>
              <a:ext uri="{FF2B5EF4-FFF2-40B4-BE49-F238E27FC236}">
                <a16:creationId xmlns:a16="http://schemas.microsoft.com/office/drawing/2014/main" id="{A5936DD8-BE7A-7BFA-9E84-46456130EF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9679" y="3757225"/>
            <a:ext cx="2234930" cy="20617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C370BA51-2CB0-5EE3-877B-E95A9A3AE2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71121">
            <a:off x="9678504" y="454827"/>
            <a:ext cx="1528038" cy="2096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210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15B6DD83-DC48-8A22-97B3-1CFA2AC4A2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6EC71543-EFD5-F383-2CFB-1A7642A42A9F}"/>
              </a:ext>
            </a:extLst>
          </p:cNvPr>
          <p:cNvSpPr txBox="1"/>
          <p:nvPr/>
        </p:nvSpPr>
        <p:spPr>
          <a:xfrm>
            <a:off x="3650565" y="600907"/>
            <a:ext cx="4890868"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②　</a:t>
            </a:r>
          </a:p>
        </p:txBody>
      </p:sp>
      <p:sp>
        <p:nvSpPr>
          <p:cNvPr id="11" name="テキスト ボックス 10">
            <a:extLst>
              <a:ext uri="{FF2B5EF4-FFF2-40B4-BE49-F238E27FC236}">
                <a16:creationId xmlns:a16="http://schemas.microsoft.com/office/drawing/2014/main" id="{FA3B974D-F949-D7CD-5C69-55AD89062F2D}"/>
              </a:ext>
            </a:extLst>
          </p:cNvPr>
          <p:cNvSpPr txBox="1"/>
          <p:nvPr/>
        </p:nvSpPr>
        <p:spPr>
          <a:xfrm>
            <a:off x="567396" y="1625724"/>
            <a:ext cx="11057206" cy="4409316"/>
          </a:xfrm>
          <a:prstGeom prst="rect">
            <a:avLst/>
          </a:prstGeom>
          <a:noFill/>
        </p:spPr>
        <p:txBody>
          <a:bodyPr wrap="square" rtlCol="0">
            <a:noAutofit/>
          </a:bodyPr>
          <a:lstStyle/>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台湾から伝わったタピオカミルクティーがブームのきっかけとなり、最近ではいろいろな味や見た目のタピオカドリンクが楽しめるようになりました。</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モチモチとした食感が特徴で、「キャッサバ」というイモのでんぷんが原料になっています。キャッサバは、主に東南アジアやアフリカなどの熱帯地方で生産され、そのまま加熱調理したり、粉にしてパンやケーキにしたり、タピオカ以外にもさまざま形で食べられてい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2" name="Picture 2">
            <a:extLst>
              <a:ext uri="{FF2B5EF4-FFF2-40B4-BE49-F238E27FC236}">
                <a16:creationId xmlns:a16="http://schemas.microsoft.com/office/drawing/2014/main" id="{D0430D87-71E0-D37D-6F59-E76D23D25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71121">
            <a:off x="7726708" y="275208"/>
            <a:ext cx="1035698" cy="1420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258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6BE1F-E356-9CB1-D01A-D19E24C621E5}"/>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8D0C37D0-C676-BF65-7608-D611761452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34F82371-CF6C-17DC-451D-CEBC10EC9876}"/>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第２問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C23BCCD4-C04F-D1C2-2BB6-94EE60EFEE76}"/>
              </a:ext>
            </a:extLst>
          </p:cNvPr>
          <p:cNvSpPr txBox="1"/>
          <p:nvPr/>
        </p:nvSpPr>
        <p:spPr>
          <a:xfrm>
            <a:off x="634997" y="1329443"/>
            <a:ext cx="10921999" cy="1569660"/>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じゃがいもは、メークイン・男爵・キタアカリ・インカのめざめなどの品種があります。</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じゃがいもは</a:t>
            </a:r>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何色の</a:t>
            </a:r>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花が咲くでしょう。</a:t>
            </a:r>
          </a:p>
        </p:txBody>
      </p:sp>
      <p:sp>
        <p:nvSpPr>
          <p:cNvPr id="6" name="テキスト ボックス 5">
            <a:extLst>
              <a:ext uri="{FF2B5EF4-FFF2-40B4-BE49-F238E27FC236}">
                <a16:creationId xmlns:a16="http://schemas.microsoft.com/office/drawing/2014/main" id="{6B30C422-092D-3A45-98B3-25385273E073}"/>
              </a:ext>
            </a:extLst>
          </p:cNvPr>
          <p:cNvSpPr txBox="1"/>
          <p:nvPr/>
        </p:nvSpPr>
        <p:spPr>
          <a:xfrm>
            <a:off x="4249417" y="3059934"/>
            <a:ext cx="3693158" cy="2862322"/>
          </a:xfrm>
          <a:prstGeom prst="rect">
            <a:avLst/>
          </a:prstGeom>
          <a:noFill/>
        </p:spPr>
        <p:txBody>
          <a:bodyPr wrap="square" rtlCol="0">
            <a:spAutoFit/>
          </a:bodyPr>
          <a:lstStyle/>
          <a:p>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a:t>
            </a:r>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黄色</a:t>
            </a:r>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②白色</a:t>
            </a:r>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③うす紫色</a:t>
            </a:r>
            <a:endPar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2050" name="Picture 2" descr="丸いじゃがいものイラスト">
            <a:extLst>
              <a:ext uri="{FF2B5EF4-FFF2-40B4-BE49-F238E27FC236}">
                <a16:creationId xmlns:a16="http://schemas.microsoft.com/office/drawing/2014/main" id="{1526E201-080C-EA54-FDA7-84EB7128BB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4464" y="2191529"/>
            <a:ext cx="1415147" cy="14151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細長いじゃがいものイラスト">
            <a:extLst>
              <a:ext uri="{FF2B5EF4-FFF2-40B4-BE49-F238E27FC236}">
                <a16:creationId xmlns:a16="http://schemas.microsoft.com/office/drawing/2014/main" id="{6336731E-3260-4FBE-51FF-5694D9D36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0528" y="2081674"/>
            <a:ext cx="1734595" cy="1634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769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8FE2A-D995-0197-452C-D51B41428066}"/>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F3E172F3-9A47-9591-FDCD-6EC08029B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000" y="0"/>
            <a:ext cx="12712504" cy="6961543"/>
          </a:xfrm>
          <a:prstGeom prst="rect">
            <a:avLst/>
          </a:prstGeom>
        </p:spPr>
      </p:pic>
      <p:sp>
        <p:nvSpPr>
          <p:cNvPr id="8" name="テキスト ボックス 7">
            <a:extLst>
              <a:ext uri="{FF2B5EF4-FFF2-40B4-BE49-F238E27FC236}">
                <a16:creationId xmlns:a16="http://schemas.microsoft.com/office/drawing/2014/main" id="{972DDA7B-C8BF-068B-2A2D-A51D00BB2CE8}"/>
              </a:ext>
            </a:extLst>
          </p:cNvPr>
          <p:cNvSpPr txBox="1"/>
          <p:nvPr/>
        </p:nvSpPr>
        <p:spPr>
          <a:xfrm>
            <a:off x="4006232" y="615791"/>
            <a:ext cx="2907325"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③　</a:t>
            </a:r>
          </a:p>
        </p:txBody>
      </p:sp>
      <p:sp>
        <p:nvSpPr>
          <p:cNvPr id="11" name="テキスト ボックス 10">
            <a:extLst>
              <a:ext uri="{FF2B5EF4-FFF2-40B4-BE49-F238E27FC236}">
                <a16:creationId xmlns:a16="http://schemas.microsoft.com/office/drawing/2014/main" id="{E37DC20B-E469-4748-48FC-900D391DFAA2}"/>
              </a:ext>
            </a:extLst>
          </p:cNvPr>
          <p:cNvSpPr txBox="1"/>
          <p:nvPr/>
        </p:nvSpPr>
        <p:spPr>
          <a:xfrm>
            <a:off x="567396" y="1603510"/>
            <a:ext cx="11057206" cy="3856386"/>
          </a:xfrm>
          <a:prstGeom prst="rect">
            <a:avLst/>
          </a:prstGeom>
          <a:noFill/>
        </p:spPr>
        <p:txBody>
          <a:bodyPr wrap="square" rtlCol="0">
            <a:noAutofit/>
          </a:bodyPr>
          <a:lstStyle/>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じゃがいもは、ナス科の植物です。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じゃがいもは、</a:t>
            </a:r>
            <a:r>
              <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17</a:t>
            </a: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世紀頃にインドネシアのジャカルタを経由して日本に入ってくるようになりました。「ジャカルタから来たいも」がなまり、「じゃがたらいも」</a:t>
            </a:r>
            <a:r>
              <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a:t>
            </a: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「じゃがいも」と呼ばれるようになったそうです。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うす紫色の、可愛い花を咲かせます。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1028" name="Picture 4" descr="ジャガイモの花 画像1 野菜の花 無料写真素材  ">
            <a:extLst>
              <a:ext uri="{FF2B5EF4-FFF2-40B4-BE49-F238E27FC236}">
                <a16:creationId xmlns:a16="http://schemas.microsoft.com/office/drawing/2014/main" id="{25AA6BC8-78F6-7AE8-6DE4-083C3A9FB2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3194" y="3846095"/>
            <a:ext cx="3098131" cy="2065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542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94554-F346-422E-06FE-01B1C061EF7A}"/>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6CD1633B-60C4-5C1C-1626-FC8A6B0496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AF6B7447-0E44-459C-2D87-5EC062AE5BFC}"/>
              </a:ext>
            </a:extLst>
          </p:cNvPr>
          <p:cNvSpPr txBox="1"/>
          <p:nvPr/>
        </p:nvSpPr>
        <p:spPr>
          <a:xfrm>
            <a:off x="1059765" y="381604"/>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第３問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89D7F855-3B48-23C3-4895-4EE14FD68EC9}"/>
              </a:ext>
            </a:extLst>
          </p:cNvPr>
          <p:cNvSpPr txBox="1"/>
          <p:nvPr/>
        </p:nvSpPr>
        <p:spPr>
          <a:xfrm>
            <a:off x="634994" y="1027935"/>
            <a:ext cx="10921999" cy="3416320"/>
          </a:xfrm>
          <a:prstGeom prst="rect">
            <a:avLst/>
          </a:prstGeom>
          <a:noFill/>
        </p:spPr>
        <p:txBody>
          <a:bodyPr wrap="square" rtlCol="0">
            <a:spAutoFit/>
          </a:bodyPr>
          <a:lstStyle/>
          <a:p>
            <a:r>
              <a:rPr kumimoji="1" lang="ja-JP" altLang="en-US"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次の</a:t>
            </a:r>
            <a:r>
              <a:rPr lang="ja-JP" altLang="en-US"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食べ物</a:t>
            </a:r>
            <a:r>
              <a:rPr kumimoji="1" lang="ja-JP" altLang="en-US"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は何でしょう？</a:t>
            </a:r>
            <a:endParaRPr kumimoji="1" lang="en-US" altLang="ja-JP"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kumimoji="1" lang="en-US" altLang="ja-JP"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・あたたかい気候の中南米が原産地で、寒さに弱いので冷蔵庫に入れておくと</a:t>
            </a:r>
            <a:endParaRPr kumimoji="1" lang="en-US" altLang="ja-JP"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r>
              <a:rPr kumimoji="1" lang="ja-JP" altLang="en-US"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いたんでしまいます。</a:t>
            </a:r>
            <a:endParaRPr kumimoji="1" lang="en-US" altLang="ja-JP"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・中国から伝わり、現在の鹿児島県で栽培され、江戸時代にはおなかを満たす</a:t>
            </a:r>
            <a:endParaRPr kumimoji="1" lang="en-US" altLang="ja-JP"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r>
              <a:rPr kumimoji="1" lang="ja-JP" altLang="en-US"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食べ物として日本中に伝わりました。</a:t>
            </a:r>
            <a:endParaRPr kumimoji="1" lang="en-US" altLang="ja-JP"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・ほんのりあまいのが特徴で、蒸したり、焼いたりして食べたり、お菓子にも</a:t>
            </a:r>
            <a:endParaRPr lang="en-US" altLang="ja-JP"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使われます。</a:t>
            </a:r>
            <a:endParaRPr lang="en-US" altLang="ja-JP"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kumimoji="1" lang="ja-JP" altLang="en-US"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
        <p:nvSpPr>
          <p:cNvPr id="6" name="テキスト ボックス 5">
            <a:extLst>
              <a:ext uri="{FF2B5EF4-FFF2-40B4-BE49-F238E27FC236}">
                <a16:creationId xmlns:a16="http://schemas.microsoft.com/office/drawing/2014/main" id="{C4574B7B-24C6-1771-E9CA-0D10FABA9515}"/>
              </a:ext>
            </a:extLst>
          </p:cNvPr>
          <p:cNvSpPr txBox="1"/>
          <p:nvPr/>
        </p:nvSpPr>
        <p:spPr>
          <a:xfrm>
            <a:off x="1567542" y="4182645"/>
            <a:ext cx="9547761" cy="523220"/>
          </a:xfrm>
          <a:prstGeom prst="rect">
            <a:avLst/>
          </a:prstGeom>
          <a:noFill/>
        </p:spPr>
        <p:txBody>
          <a:bodyPr wrap="square" rtlCol="0">
            <a:spAutoFit/>
          </a:bodyPr>
          <a:lstStyle/>
          <a:p>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a:t>
            </a:r>
            <a:r>
              <a:rPr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さといも</a:t>
            </a: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r>
              <a:rPr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②さつまいも　　　③じゃがいも</a:t>
            </a:r>
            <a:endPar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5" name="Picture 2">
            <a:extLst>
              <a:ext uri="{FF2B5EF4-FFF2-40B4-BE49-F238E27FC236}">
                <a16:creationId xmlns:a16="http://schemas.microsoft.com/office/drawing/2014/main" id="{0307F1BD-2BF2-7DC4-9703-33ED7925F7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7047" y="4705865"/>
            <a:ext cx="1496881" cy="14968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里芋のイラスト">
            <a:extLst>
              <a:ext uri="{FF2B5EF4-FFF2-40B4-BE49-F238E27FC236}">
                <a16:creationId xmlns:a16="http://schemas.microsoft.com/office/drawing/2014/main" id="{0D45613D-E660-71D6-CD1A-DB14849B83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0041" y="4705865"/>
            <a:ext cx="1639424" cy="15123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丸いじゃがいものイラスト">
            <a:extLst>
              <a:ext uri="{FF2B5EF4-FFF2-40B4-BE49-F238E27FC236}">
                <a16:creationId xmlns:a16="http://schemas.microsoft.com/office/drawing/2014/main" id="{ACEFAD6A-5390-F8A7-F45A-89820F2D84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3212" y="4746731"/>
            <a:ext cx="1415147" cy="1415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725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88F28-DADE-0E99-6CF5-4BDCBC56143E}"/>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551EC4DA-1684-8D94-A849-0F2E208E3B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E04F552C-43DE-4D07-FF3A-E81C090F139B}"/>
              </a:ext>
            </a:extLst>
          </p:cNvPr>
          <p:cNvSpPr txBox="1"/>
          <p:nvPr/>
        </p:nvSpPr>
        <p:spPr>
          <a:xfrm>
            <a:off x="4642337" y="629043"/>
            <a:ext cx="2907325"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②　</a:t>
            </a:r>
          </a:p>
        </p:txBody>
      </p:sp>
      <p:sp>
        <p:nvSpPr>
          <p:cNvPr id="11" name="テキスト ボックス 10">
            <a:extLst>
              <a:ext uri="{FF2B5EF4-FFF2-40B4-BE49-F238E27FC236}">
                <a16:creationId xmlns:a16="http://schemas.microsoft.com/office/drawing/2014/main" id="{09720048-6307-878A-7B35-13A04B245F52}"/>
              </a:ext>
            </a:extLst>
          </p:cNvPr>
          <p:cNvSpPr txBox="1"/>
          <p:nvPr/>
        </p:nvSpPr>
        <p:spPr>
          <a:xfrm>
            <a:off x="567396" y="1610820"/>
            <a:ext cx="11057206" cy="1818180"/>
          </a:xfrm>
          <a:prstGeom prst="rect">
            <a:avLst/>
          </a:prstGeom>
          <a:noFill/>
        </p:spPr>
        <p:txBody>
          <a:bodyPr wrap="square" rtlCol="0">
            <a:noAutofit/>
          </a:bodyPr>
          <a:lstStyle/>
          <a:p>
            <a:pPr>
              <a:lnSpc>
                <a:spcPts val="4000"/>
              </a:lnSpc>
            </a:pPr>
            <a:r>
              <a:rPr kumimoji="1" lang="ja-JP" altLang="en-US"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さつまいもは、腸の働きを活発にしておなかの中をきれいにしてくれる食物せんいや、肌をきれいにしたり、体の調子を整えて、かぜをひきにくくしてくれるビタミンＣが多く含まれています。</a:t>
            </a:r>
            <a:endParaRPr kumimoji="1" lang="en-US" altLang="ja-JP"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2050" name="Picture 2">
            <a:extLst>
              <a:ext uri="{FF2B5EF4-FFF2-40B4-BE49-F238E27FC236}">
                <a16:creationId xmlns:a16="http://schemas.microsoft.com/office/drawing/2014/main" id="{588D46B4-E79F-D086-CA47-B7BBA27B36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8390" y="3106390"/>
            <a:ext cx="2781300" cy="27813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BC22161-E936-CF41-7F02-FE18C12412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7338" y="2607139"/>
            <a:ext cx="2068394" cy="206839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800EC6D7-45A0-A684-C79C-0AE11E1B1F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9833" y="5247180"/>
            <a:ext cx="2902631" cy="1004452"/>
          </a:xfrm>
          <a:prstGeom prst="rect">
            <a:avLst/>
          </a:prstGeom>
          <a:noFill/>
          <a:extLst>
            <a:ext uri="{909E8E84-426E-40DD-AFC4-6F175D3DCCD1}">
              <a14:hiddenFill xmlns:a14="http://schemas.microsoft.com/office/drawing/2010/main">
                <a:solidFill>
                  <a:srgbClr val="FFFFFF"/>
                </a:solidFill>
              </a14:hiddenFill>
            </a:ext>
          </a:extLst>
        </p:spPr>
      </p:pic>
      <p:sp>
        <p:nvSpPr>
          <p:cNvPr id="6" name="L 字 5">
            <a:extLst>
              <a:ext uri="{FF2B5EF4-FFF2-40B4-BE49-F238E27FC236}">
                <a16:creationId xmlns:a16="http://schemas.microsoft.com/office/drawing/2014/main" id="{29785C2B-9E05-D388-DCAA-08DA9A6B9B8F}"/>
              </a:ext>
            </a:extLst>
          </p:cNvPr>
          <p:cNvSpPr/>
          <p:nvPr/>
        </p:nvSpPr>
        <p:spPr>
          <a:xfrm flipH="1">
            <a:off x="4391464" y="5272181"/>
            <a:ext cx="1440985" cy="539730"/>
          </a:xfrm>
          <a:prstGeom prst="corner">
            <a:avLst>
              <a:gd name="adj1" fmla="val 18642"/>
              <a:gd name="adj2" fmla="val 16116"/>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L 字 6">
            <a:extLst>
              <a:ext uri="{FF2B5EF4-FFF2-40B4-BE49-F238E27FC236}">
                <a16:creationId xmlns:a16="http://schemas.microsoft.com/office/drawing/2014/main" id="{F844DF08-B803-0AC8-75EF-17E125513FEA}"/>
              </a:ext>
            </a:extLst>
          </p:cNvPr>
          <p:cNvSpPr/>
          <p:nvPr/>
        </p:nvSpPr>
        <p:spPr>
          <a:xfrm rot="10800000" flipH="1">
            <a:off x="7081216" y="3275364"/>
            <a:ext cx="1440985" cy="539730"/>
          </a:xfrm>
          <a:prstGeom prst="corner">
            <a:avLst>
              <a:gd name="adj1" fmla="val 18642"/>
              <a:gd name="adj2" fmla="val 16116"/>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CBC649F9-A989-C088-6BC1-BC80197A81C0}"/>
              </a:ext>
            </a:extLst>
          </p:cNvPr>
          <p:cNvSpPr/>
          <p:nvPr/>
        </p:nvSpPr>
        <p:spPr>
          <a:xfrm>
            <a:off x="8240885" y="4605231"/>
            <a:ext cx="2781300" cy="804105"/>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HG創英角ﾎﾟｯﾌﾟ体" panose="040B0A09000000000000" pitchFamily="49" charset="-128"/>
                <a:ea typeface="HG創英角ﾎﾟｯﾌﾟ体" panose="040B0A09000000000000" pitchFamily="49" charset="-128"/>
              </a:rPr>
              <a:t>食物せんい</a:t>
            </a:r>
            <a:endParaRPr kumimoji="1" lang="en-US" altLang="ja-JP" sz="3200" dirty="0">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2750690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75ED2-C267-A48A-B941-745C06020986}"/>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26AF236D-E3AF-EAE1-042F-BAF313C540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74986DB6-B87C-968C-8153-DEF0ACF1F06E}"/>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第４問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7937A3B3-BABE-DFD3-1590-53A041FF4AF6}"/>
              </a:ext>
            </a:extLst>
          </p:cNvPr>
          <p:cNvSpPr txBox="1"/>
          <p:nvPr/>
        </p:nvSpPr>
        <p:spPr>
          <a:xfrm>
            <a:off x="1059765" y="1368998"/>
            <a:ext cx="11347938" cy="1077218"/>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さつまいもは、植物のどこの部分が</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大きくなったものでしょう？</a:t>
            </a:r>
          </a:p>
        </p:txBody>
      </p:sp>
      <p:sp>
        <p:nvSpPr>
          <p:cNvPr id="6" name="テキスト ボックス 5">
            <a:extLst>
              <a:ext uri="{FF2B5EF4-FFF2-40B4-BE49-F238E27FC236}">
                <a16:creationId xmlns:a16="http://schemas.microsoft.com/office/drawing/2014/main" id="{6F8A8567-052F-DF37-DB43-BDD76C26D54A}"/>
              </a:ext>
            </a:extLst>
          </p:cNvPr>
          <p:cNvSpPr txBox="1"/>
          <p:nvPr/>
        </p:nvSpPr>
        <p:spPr>
          <a:xfrm>
            <a:off x="3353805" y="2873828"/>
            <a:ext cx="4556480" cy="2862322"/>
          </a:xfrm>
          <a:prstGeom prst="rect">
            <a:avLst/>
          </a:prstGeom>
          <a:noFill/>
        </p:spPr>
        <p:txBody>
          <a:bodyPr wrap="square" rtlCol="0">
            <a:spAutoFit/>
          </a:bodyPr>
          <a:lstStyle/>
          <a:p>
            <a:pPr algn="ct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①葉</a:t>
            </a:r>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gn="ctr"/>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gn="ctr"/>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②茎</a:t>
            </a:r>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gn="ctr"/>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gn="ctr"/>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③根</a:t>
            </a:r>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5" name="Picture 2">
            <a:extLst>
              <a:ext uri="{FF2B5EF4-FFF2-40B4-BE49-F238E27FC236}">
                <a16:creationId xmlns:a16="http://schemas.microsoft.com/office/drawing/2014/main" id="{339C1EFB-F970-468F-6571-E80503C09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3954" y="691326"/>
            <a:ext cx="2138147" cy="2138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098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F4869-8F7A-7CC5-B93A-9F8983D78FB8}"/>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B39B0F60-2F6A-DA3F-4E7F-BDD06CAA5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1C468656-4C2D-0E2D-B335-B216E308CEC3}"/>
              </a:ext>
            </a:extLst>
          </p:cNvPr>
          <p:cNvSpPr txBox="1"/>
          <p:nvPr/>
        </p:nvSpPr>
        <p:spPr>
          <a:xfrm>
            <a:off x="4642337" y="629043"/>
            <a:ext cx="2907325"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③　</a:t>
            </a:r>
          </a:p>
        </p:txBody>
      </p:sp>
      <p:sp>
        <p:nvSpPr>
          <p:cNvPr id="11" name="テキスト ボックス 10">
            <a:extLst>
              <a:ext uri="{FF2B5EF4-FFF2-40B4-BE49-F238E27FC236}">
                <a16:creationId xmlns:a16="http://schemas.microsoft.com/office/drawing/2014/main" id="{311F9F9A-2B1E-D70D-94BC-22D27CEB48C9}"/>
              </a:ext>
            </a:extLst>
          </p:cNvPr>
          <p:cNvSpPr txBox="1"/>
          <p:nvPr/>
        </p:nvSpPr>
        <p:spPr>
          <a:xfrm>
            <a:off x="567396" y="1718037"/>
            <a:ext cx="11057206" cy="3923107"/>
          </a:xfrm>
          <a:prstGeom prst="rect">
            <a:avLst/>
          </a:prstGeom>
          <a:noFill/>
        </p:spPr>
        <p:txBody>
          <a:bodyPr wrap="square" rtlCol="0">
            <a:noAutofit/>
          </a:bodyPr>
          <a:lstStyle/>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さつまいもは、根が養分を蓄えて肥大したものです。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さつまいもの根は、土の中まで伸びていて、つるが１ｍ５０ｃｍもあれば根も同じぐらい深くまでのびています。だから、他の植物が使えないところの肥料分まで吸い上げることができ、他の作物がうまく育たないようなやせた土地でもさつまいもなら作ることができ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3074" name="Picture 2">
            <a:extLst>
              <a:ext uri="{FF2B5EF4-FFF2-40B4-BE49-F238E27FC236}">
                <a16:creationId xmlns:a16="http://schemas.microsoft.com/office/drawing/2014/main" id="{C1FF0D5B-627B-3CDB-8417-047D4A1245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6521" y="4303431"/>
            <a:ext cx="2198956" cy="192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771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1010</TotalTime>
  <Words>530</Words>
  <Application>Microsoft Office PowerPoint</Application>
  <PresentationFormat>ワイド画面</PresentationFormat>
  <Paragraphs>56</Paragraphs>
  <Slides>11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11</vt:i4>
      </vt:variant>
    </vt:vector>
  </HeadingPairs>
  <TitlesOfParts>
    <vt:vector size="17" baseType="lpstr">
      <vt:lpstr>HGS創英角ﾎﾟｯﾌﾟ体</vt:lpstr>
      <vt:lpstr>HG創英角ﾎﾟｯﾌﾟ体</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SHOKUIKU3</dc:creator>
  <cp:lastModifiedBy>SHOKUIKU2</cp:lastModifiedBy>
  <cp:revision>39</cp:revision>
  <dcterms:created xsi:type="dcterms:W3CDTF">2024-02-13T02:30:19Z</dcterms:created>
  <dcterms:modified xsi:type="dcterms:W3CDTF">2024-08-26T07:25:03Z</dcterms:modified>
</cp:coreProperties>
</file>