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2" r:id="rId3"/>
    <p:sldId id="261" r:id="rId4"/>
    <p:sldId id="281" r:id="rId5"/>
    <p:sldId id="282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EFCCF5-1096-DF65-4FE8-F92C424955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AA72EA-F41B-EB8B-D0D5-C19B1A34A0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99EB720-9995-2B57-A305-B9F51FADA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5209F3C-2DE3-E0DF-3C01-7CC0EFD1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43B98E0-375E-5906-45AB-CE29500A5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6478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FAE093-1EF8-8315-FAD4-4FF8BBFB1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AE37675-C66D-23AA-4B69-0B73C7B196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A20CBC7-9BE6-36E9-E749-CE3BEDC2B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8D70766-808F-1DD4-66DC-D03D30110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7AF389-2CFA-5797-DE84-DB6CC0EA0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768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47110FA-2943-DB6D-F7BF-6488B0FCD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1C9F36F-710E-31AF-7B0D-54F63A4E01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00F79C-ECB8-8876-7151-4CA6A4A12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C9E1C04-7EC4-A413-5E85-E18FE1EA5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74A3E4A-3046-57E7-209B-AFF2E38DC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3210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CD7690-3D64-4CBA-C3F0-5D24E473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7C076D-17A2-AF1C-F3BB-FE376FB71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BEBEB59-79B6-62D6-EF21-911E922AB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1D0CC57-BA3A-6AB7-59F0-8CE7C26E0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F3D9C6F-DD51-9AEE-C887-514C44F4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3878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A8F6AE-5A11-D0F2-D26D-5E1BBEF88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61CFDE8-CC81-38B1-1706-4AB44929C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AE8FD12-8109-B7AA-DACC-89F1643A7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B5E80D6-B463-21C1-564D-FDEEFDB59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9B27558-93BB-6693-CC2D-25A82D9F8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593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790859-813D-C347-89DA-CE1CEDCC6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4AEDC04-EF8C-B27E-FE45-1818AE834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9CAC13E-7FD8-B91D-8E3C-CEC5EAD1A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D1F7C60-A03D-C236-FD67-D076E5157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A177E91-E367-A6B6-256B-4746A8603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9D9ADCD-5885-7BDA-8314-CA4E7C013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324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07B5F4-C34E-0AC4-AB44-CA5D3DEC1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D06CB68-E1EB-86AA-DC26-635C599C6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EF7B09F-0E32-5939-DAA5-1A5BEC96C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49E01BB-CF8B-26D0-F322-389EF406A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C59F61A-3CFF-83D7-6FB8-D5CAACDDF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69EBE43-E12C-56E5-80BA-54E0854B5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228FFA2-8570-C363-A88F-21C3B41B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65F6D07-C3A6-F1E2-D864-16513CD46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E5DFCD-A53F-A24C-0F48-04E1C7BF5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2EA066B-2650-59E6-A8B8-D8579B1E3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E6FE625-57B4-C51A-0BE0-ABBCB1ED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CAF4D52-1063-AC92-BE6A-077C364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8003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92C496F1-3398-0C83-533F-5E07A7D80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61D3224-99AB-561F-00E2-6C66AA723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765327-8CC6-2C7C-DDEE-EA2BA6377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1549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55B070-0E54-2998-A5EB-227B80BCA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2A449D3-681E-CA0A-5464-E35F99340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7AC362C-216F-6C8D-4334-06F2D2821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4385618-22ED-7D8A-83F8-EE9DEABDE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3CB4BD5-91ED-8206-C97E-E4542C71E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352C3AC-3C13-3642-9386-8E8638B19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3422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710F42-46E4-9498-B4CA-0A8BCA64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E16DD36-C8F7-7B33-F430-BBBAFD227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247F056-B037-14B7-DC8B-336A98E9A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696CBD9-60F4-CEE6-DA80-88D55E1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3B32B-3649-4657-9C18-313958568760}" type="datetimeFigureOut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9D11CB5-476B-C18B-3944-6652ADE28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A79B33F-04E6-6147-3866-6FA8F82BA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9539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6EA74BB0-E652-C897-EE83-47B3F05F7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3AB3AED-52F9-1587-B9AE-CA319453E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BEDA5EC-CCAC-2FD3-ABF6-61F54B598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B3B32B-3649-4657-9C18-313958568760}" type="datetimeFigureOut">
              <a:rPr kumimoji="1" lang="ja-JP" altLang="en-US" smtClean="0"/>
              <a:t>2025/4/7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C1A7324-9172-40AB-9C41-64662B006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701E706-42E8-6E2A-121D-C569BBC86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A2393F-0E06-4A44-9498-A3D1992212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827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背景パターン&#10;&#10;自動的に生成された説明">
            <a:extLst>
              <a:ext uri="{FF2B5EF4-FFF2-40B4-BE49-F238E27FC236}">
                <a16:creationId xmlns:a16="http://schemas.microsoft.com/office/drawing/2014/main" id="{B294911B-2342-5778-AEE6-9E79A3D6C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3DC5F98-1572-FBF2-14F3-FE63FDD308B0}"/>
              </a:ext>
            </a:extLst>
          </p:cNvPr>
          <p:cNvSpPr txBox="1"/>
          <p:nvPr/>
        </p:nvSpPr>
        <p:spPr>
          <a:xfrm>
            <a:off x="1390357" y="1182549"/>
            <a:ext cx="94112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食べ物クイズ　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AE00E61-B96A-6BA5-BEF9-90425178C530}"/>
              </a:ext>
            </a:extLst>
          </p:cNvPr>
          <p:cNvSpPr txBox="1"/>
          <p:nvPr/>
        </p:nvSpPr>
        <p:spPr>
          <a:xfrm>
            <a:off x="6096000" y="3428682"/>
            <a:ext cx="5852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～肉類編～（全８問）</a:t>
            </a:r>
            <a:r>
              <a:rPr kumimoji="1" lang="ja-JP" altLang="en-US" sz="44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</a:p>
        </p:txBody>
      </p:sp>
      <p:pic>
        <p:nvPicPr>
          <p:cNvPr id="2050" name="Picture 2" descr="マンガ肉のイラスト">
            <a:extLst>
              <a:ext uri="{FF2B5EF4-FFF2-40B4-BE49-F238E27FC236}">
                <a16:creationId xmlns:a16="http://schemas.microsoft.com/office/drawing/2014/main" id="{6A08B816-9B5E-4C75-6AA5-CC53D99AC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80" y="2879994"/>
            <a:ext cx="38100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441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6BE1F-E356-9CB1-D01A-D19E24C62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背景パターン&#10;&#10;自動的に生成された説明">
            <a:extLst>
              <a:ext uri="{FF2B5EF4-FFF2-40B4-BE49-F238E27FC236}">
                <a16:creationId xmlns:a16="http://schemas.microsoft.com/office/drawing/2014/main" id="{8D0C37D0-C676-BF65-7608-D61176145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5" y="0"/>
            <a:ext cx="12712504" cy="696154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4F82371-CF6C-17DC-451D-CEBC10EC9876}"/>
              </a:ext>
            </a:extLst>
          </p:cNvPr>
          <p:cNvSpPr txBox="1"/>
          <p:nvPr/>
        </p:nvSpPr>
        <p:spPr>
          <a:xfrm>
            <a:off x="1059765" y="522281"/>
            <a:ext cx="1659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第５問</a:t>
            </a:r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23BCCD4-C04F-D1C2-2BB6-94EE60EFEE76}"/>
              </a:ext>
            </a:extLst>
          </p:cNvPr>
          <p:cNvSpPr txBox="1"/>
          <p:nvPr/>
        </p:nvSpPr>
        <p:spPr>
          <a:xfrm>
            <a:off x="634998" y="1385714"/>
            <a:ext cx="1092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日本では、どの肉が一番食べられているでしょうか？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B30C422-092D-3A45-98B3-25385273E073}"/>
              </a:ext>
            </a:extLst>
          </p:cNvPr>
          <p:cNvSpPr txBox="1"/>
          <p:nvPr/>
        </p:nvSpPr>
        <p:spPr>
          <a:xfrm>
            <a:off x="3321370" y="2349759"/>
            <a:ext cx="36931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①牛肉</a:t>
            </a:r>
            <a:endParaRPr lang="en-US" altLang="ja-JP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endParaRPr lang="en-US" altLang="ja-JP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②豚肉</a:t>
            </a:r>
            <a:endParaRPr lang="en-US" altLang="ja-JP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endParaRPr lang="en-US" altLang="ja-JP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③鶏肉</a:t>
            </a:r>
            <a:endParaRPr kumimoji="1" lang="ja-JP" altLang="en-US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5" name="Picture 2" descr="牛のイラスト | 高品質の無料イラスト素材集のイラサポフリー">
            <a:extLst>
              <a:ext uri="{FF2B5EF4-FFF2-40B4-BE49-F238E27FC236}">
                <a16:creationId xmlns:a16="http://schemas.microsoft.com/office/drawing/2014/main" id="{A62486AB-B098-0D69-A47A-0D46EA787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256" y="1385714"/>
            <a:ext cx="3174129" cy="282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豚のイラスト | かわいいフリー素材集 いらすとや">
            <a:extLst>
              <a:ext uri="{FF2B5EF4-FFF2-40B4-BE49-F238E27FC236}">
                <a16:creationId xmlns:a16="http://schemas.microsoft.com/office/drawing/2014/main" id="{4D25E4DF-2EB8-678A-3697-D6777E3E5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894" y="3480771"/>
            <a:ext cx="2122633" cy="170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無料イラスト かわいいフリー素材集: チャボのイラスト (鶏)">
            <a:extLst>
              <a:ext uri="{FF2B5EF4-FFF2-40B4-BE49-F238E27FC236}">
                <a16:creationId xmlns:a16="http://schemas.microsoft.com/office/drawing/2014/main" id="{5F78C323-7DDC-DDAE-8AAB-F90A5A635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058" y="3951387"/>
            <a:ext cx="1760624" cy="187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044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8FE2A-D995-0197-452C-D51B41428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F3E172F3-9A47-9591-FDCD-6EC08029B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72DDA7B-C8BF-068B-2A2D-A51D00BB2CE8}"/>
              </a:ext>
            </a:extLst>
          </p:cNvPr>
          <p:cNvSpPr txBox="1"/>
          <p:nvPr/>
        </p:nvSpPr>
        <p:spPr>
          <a:xfrm>
            <a:off x="3564611" y="624491"/>
            <a:ext cx="4806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答え　③鶏肉　</a:t>
            </a:r>
            <a:endParaRPr kumimoji="1" lang="ja-JP" altLang="en-US" sz="4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37DC20B-E469-4748-48FC-900D391DFAA2}"/>
              </a:ext>
            </a:extLst>
          </p:cNvPr>
          <p:cNvSpPr txBox="1"/>
          <p:nvPr/>
        </p:nvSpPr>
        <p:spPr>
          <a:xfrm>
            <a:off x="813056" y="1734195"/>
            <a:ext cx="11057206" cy="15856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鶏肉は値段が安いことや、ヘルシーで健康によいイメージがあることなどが、鶏肉が</a:t>
            </a:r>
            <a:r>
              <a:rPr kumimoji="1" lang="en-US" altLang="ja-JP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1</a:t>
            </a: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位である理由として挙げられます。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r>
              <a:rPr lang="en-US" altLang="ja-JP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2</a:t>
            </a:r>
            <a:r>
              <a:rPr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位は、豚肉、</a:t>
            </a:r>
            <a:r>
              <a:rPr lang="en-US" altLang="ja-JP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3</a:t>
            </a:r>
            <a:r>
              <a:rPr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位は牛肉です。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2" name="Picture 2" descr="鶏・豚・牛イラスト無料 に対する画像結果">
            <a:extLst>
              <a:ext uri="{FF2B5EF4-FFF2-40B4-BE49-F238E27FC236}">
                <a16:creationId xmlns:a16="http://schemas.microsoft.com/office/drawing/2014/main" id="{963DAB94-0C03-A480-F0E3-A4BA6158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071" y="3523732"/>
            <a:ext cx="3717274" cy="266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十角形 3">
            <a:extLst>
              <a:ext uri="{FF2B5EF4-FFF2-40B4-BE49-F238E27FC236}">
                <a16:creationId xmlns:a16="http://schemas.microsoft.com/office/drawing/2014/main" id="{1557FEB1-7074-8B35-1136-3C58383B5934}"/>
              </a:ext>
            </a:extLst>
          </p:cNvPr>
          <p:cNvSpPr/>
          <p:nvPr/>
        </p:nvSpPr>
        <p:spPr>
          <a:xfrm>
            <a:off x="7019026" y="2980382"/>
            <a:ext cx="825909" cy="543350"/>
          </a:xfrm>
          <a:prstGeom prst="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1</a:t>
            </a:r>
            <a:r>
              <a:rPr kumimoji="1" lang="ja-JP" altLang="en-US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位</a:t>
            </a:r>
          </a:p>
        </p:txBody>
      </p:sp>
      <p:sp>
        <p:nvSpPr>
          <p:cNvPr id="5" name="十角形 4">
            <a:extLst>
              <a:ext uri="{FF2B5EF4-FFF2-40B4-BE49-F238E27FC236}">
                <a16:creationId xmlns:a16="http://schemas.microsoft.com/office/drawing/2014/main" id="{F3895526-1855-110B-939E-2B8689CA6BEE}"/>
              </a:ext>
            </a:extLst>
          </p:cNvPr>
          <p:cNvSpPr/>
          <p:nvPr/>
        </p:nvSpPr>
        <p:spPr>
          <a:xfrm>
            <a:off x="8311754" y="2989302"/>
            <a:ext cx="825909" cy="543350"/>
          </a:xfrm>
          <a:prstGeom prst="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２</a:t>
            </a:r>
            <a:r>
              <a:rPr kumimoji="1" lang="ja-JP" altLang="en-US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位</a:t>
            </a:r>
          </a:p>
        </p:txBody>
      </p:sp>
      <p:sp>
        <p:nvSpPr>
          <p:cNvPr id="6" name="十角形 5">
            <a:extLst>
              <a:ext uri="{FF2B5EF4-FFF2-40B4-BE49-F238E27FC236}">
                <a16:creationId xmlns:a16="http://schemas.microsoft.com/office/drawing/2014/main" id="{E78BFEAD-EF4B-1322-11EE-D84BF315F80D}"/>
              </a:ext>
            </a:extLst>
          </p:cNvPr>
          <p:cNvSpPr/>
          <p:nvPr/>
        </p:nvSpPr>
        <p:spPr>
          <a:xfrm>
            <a:off x="9659439" y="2971200"/>
            <a:ext cx="825909" cy="543350"/>
          </a:xfrm>
          <a:prstGeom prst="dec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rgbClr val="FF00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３位</a:t>
            </a:r>
          </a:p>
        </p:txBody>
      </p:sp>
    </p:spTree>
    <p:extLst>
      <p:ext uri="{BB962C8B-B14F-4D97-AF65-F5344CB8AC3E}">
        <p14:creationId xmlns:p14="http://schemas.microsoft.com/office/powerpoint/2010/main" val="1839249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背景パターン&#10;&#10;自動的に生成された説明">
            <a:extLst>
              <a:ext uri="{FF2B5EF4-FFF2-40B4-BE49-F238E27FC236}">
                <a16:creationId xmlns:a16="http://schemas.microsoft.com/office/drawing/2014/main" id="{518B80C6-B512-20AA-A6C9-C0A3DEEF6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1CCEB00-0E2F-ED41-8C49-36CCF0BD896F}"/>
              </a:ext>
            </a:extLst>
          </p:cNvPr>
          <p:cNvSpPr txBox="1"/>
          <p:nvPr/>
        </p:nvSpPr>
        <p:spPr>
          <a:xfrm>
            <a:off x="1059765" y="522281"/>
            <a:ext cx="1659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第６問</a:t>
            </a:r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60D7697-F9CE-2805-6766-74A0E33726FC}"/>
              </a:ext>
            </a:extLst>
          </p:cNvPr>
          <p:cNvSpPr txBox="1"/>
          <p:nvPr/>
        </p:nvSpPr>
        <p:spPr>
          <a:xfrm>
            <a:off x="1228186" y="1690893"/>
            <a:ext cx="11224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どの肉にも多く含まれているのは、どの栄養分でしょうか？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8B99A9-26F3-8478-0EC0-3F429E596657}"/>
              </a:ext>
            </a:extLst>
          </p:cNvPr>
          <p:cNvSpPr txBox="1"/>
          <p:nvPr/>
        </p:nvSpPr>
        <p:spPr>
          <a:xfrm>
            <a:off x="3758102" y="2612562"/>
            <a:ext cx="36931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①</a:t>
            </a:r>
            <a:r>
              <a:rPr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たんぱく質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②炭水化物</a:t>
            </a:r>
            <a:endParaRPr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③ビタミン</a:t>
            </a:r>
          </a:p>
        </p:txBody>
      </p:sp>
      <p:pic>
        <p:nvPicPr>
          <p:cNvPr id="11266" name="Picture 2" descr="牛 豚 鶏 イラスト 無料">
            <a:extLst>
              <a:ext uri="{FF2B5EF4-FFF2-40B4-BE49-F238E27FC236}">
                <a16:creationId xmlns:a16="http://schemas.microsoft.com/office/drawing/2014/main" id="{226B12F1-CB7A-3223-FAB1-582348D37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019" y="2399838"/>
            <a:ext cx="3855747" cy="344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585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15B6DD83-DC48-8A22-97B3-1CFA2AC4A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EC71543-EFD5-F383-2CFB-1A7642A42A9F}"/>
              </a:ext>
            </a:extLst>
          </p:cNvPr>
          <p:cNvSpPr txBox="1"/>
          <p:nvPr/>
        </p:nvSpPr>
        <p:spPr>
          <a:xfrm>
            <a:off x="4642337" y="629043"/>
            <a:ext cx="2907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答え①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A3B974D-F949-D7CD-5C69-55AD89062F2D}"/>
              </a:ext>
            </a:extLst>
          </p:cNvPr>
          <p:cNvSpPr txBox="1"/>
          <p:nvPr/>
        </p:nvSpPr>
        <p:spPr>
          <a:xfrm>
            <a:off x="1103882" y="2379482"/>
            <a:ext cx="6486620" cy="35617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000"/>
              </a:lnSpc>
            </a:pP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たんぱく質です。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r>
              <a:rPr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ですから、肉を食べると筋肉を作ってくれます。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2" name="Picture 4" descr="マッチョな子供のイラスト | かわいいフリー素材集 いらすとや">
            <a:extLst>
              <a:ext uri="{FF2B5EF4-FFF2-40B4-BE49-F238E27FC236}">
                <a16:creationId xmlns:a16="http://schemas.microsoft.com/office/drawing/2014/main" id="{DF08AD8E-E3A3-8B23-F8DC-233809D15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502" y="1398484"/>
            <a:ext cx="3197887" cy="435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281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6BE1F-E356-9CB1-D01A-D19E24C62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背景パターン&#10;&#10;自動的に生成された説明">
            <a:extLst>
              <a:ext uri="{FF2B5EF4-FFF2-40B4-BE49-F238E27FC236}">
                <a16:creationId xmlns:a16="http://schemas.microsoft.com/office/drawing/2014/main" id="{8D0C37D0-C676-BF65-7608-D61176145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5" y="0"/>
            <a:ext cx="12712504" cy="696154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4F82371-CF6C-17DC-451D-CEBC10EC9876}"/>
              </a:ext>
            </a:extLst>
          </p:cNvPr>
          <p:cNvSpPr txBox="1"/>
          <p:nvPr/>
        </p:nvSpPr>
        <p:spPr>
          <a:xfrm>
            <a:off x="1059765" y="522281"/>
            <a:ext cx="1659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第７問</a:t>
            </a:r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23BCCD4-C04F-D1C2-2BB6-94EE60EFEE76}"/>
              </a:ext>
            </a:extLst>
          </p:cNvPr>
          <p:cNvSpPr txBox="1"/>
          <p:nvPr/>
        </p:nvSpPr>
        <p:spPr>
          <a:xfrm>
            <a:off x="1781410" y="1353531"/>
            <a:ext cx="1092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ハムは何のお肉で作るのでしょうか？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B30C422-092D-3A45-98B3-25385273E073}"/>
              </a:ext>
            </a:extLst>
          </p:cNvPr>
          <p:cNvSpPr txBox="1"/>
          <p:nvPr/>
        </p:nvSpPr>
        <p:spPr>
          <a:xfrm>
            <a:off x="3321370" y="2349759"/>
            <a:ext cx="36931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①牛肉</a:t>
            </a:r>
            <a:endParaRPr lang="en-US" altLang="ja-JP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endParaRPr lang="en-US" altLang="ja-JP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②豚肉</a:t>
            </a:r>
            <a:endParaRPr lang="en-US" altLang="ja-JP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endParaRPr lang="en-US" altLang="ja-JP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③鶏肉</a:t>
            </a:r>
            <a:endParaRPr kumimoji="1" lang="ja-JP" altLang="en-US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E2A95F7-6D65-D0B2-FACC-7D7E0511F95E}"/>
              </a:ext>
            </a:extLst>
          </p:cNvPr>
          <p:cNvGrpSpPr/>
          <p:nvPr/>
        </p:nvGrpSpPr>
        <p:grpSpPr>
          <a:xfrm>
            <a:off x="6579761" y="1908849"/>
            <a:ext cx="3153627" cy="4302483"/>
            <a:chOff x="6114728" y="2567005"/>
            <a:chExt cx="3153627" cy="4302483"/>
          </a:xfrm>
        </p:grpSpPr>
        <p:pic>
          <p:nvPicPr>
            <p:cNvPr id="5" name="Picture 8" descr="豚 牛 イラスト フリー">
              <a:extLst>
                <a:ext uri="{FF2B5EF4-FFF2-40B4-BE49-F238E27FC236}">
                  <a16:creationId xmlns:a16="http://schemas.microsoft.com/office/drawing/2014/main" id="{D6761FDA-305F-7BF1-2842-C182353D24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114728" y="5113059"/>
              <a:ext cx="1651709" cy="1756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豚 牛 イラスト フリー">
              <a:extLst>
                <a:ext uri="{FF2B5EF4-FFF2-40B4-BE49-F238E27FC236}">
                  <a16:creationId xmlns:a16="http://schemas.microsoft.com/office/drawing/2014/main" id="{BC057973-278F-C6FF-A01C-09F9D5F4DC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0583" y="4138927"/>
              <a:ext cx="2327772" cy="1222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うし・牛のイラスト（無料イラスト）フリー素材">
              <a:extLst>
                <a:ext uri="{FF2B5EF4-FFF2-40B4-BE49-F238E27FC236}">
                  <a16:creationId xmlns:a16="http://schemas.microsoft.com/office/drawing/2014/main" id="{0856D806-A98B-A64E-7D5D-1A38352445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1320" y="2567005"/>
              <a:ext cx="1978352" cy="1694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4319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8FE2A-D995-0197-452C-D51B41428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F3E172F3-9A47-9591-FDCD-6EC08029B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72DDA7B-C8BF-068B-2A2D-A51D00BB2CE8}"/>
              </a:ext>
            </a:extLst>
          </p:cNvPr>
          <p:cNvSpPr txBox="1"/>
          <p:nvPr/>
        </p:nvSpPr>
        <p:spPr>
          <a:xfrm>
            <a:off x="3564611" y="624491"/>
            <a:ext cx="4806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答え　</a:t>
            </a:r>
            <a:r>
              <a:rPr lang="ja-JP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②豚肉</a:t>
            </a:r>
            <a:r>
              <a:rPr kumimoji="1" lang="ja-JP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37DC20B-E469-4748-48FC-900D391DFAA2}"/>
              </a:ext>
            </a:extLst>
          </p:cNvPr>
          <p:cNvSpPr txBox="1"/>
          <p:nvPr/>
        </p:nvSpPr>
        <p:spPr>
          <a:xfrm>
            <a:off x="615140" y="2460875"/>
            <a:ext cx="5459157" cy="2637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ハムは、豚の後ろ足からとれる「もも肉」から作られています。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l"/>
            <a:r>
              <a:rPr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ベーコンは、豚のバラ肉（あばら骨の近くからとれる）から作られています。</a:t>
            </a:r>
            <a:r>
              <a:rPr lang="ja-JP" altLang="en-US" sz="2800" b="0" i="0" dirty="0">
                <a:solidFill>
                  <a:srgbClr val="000000"/>
                </a:solidFill>
                <a:effectLst/>
                <a:latin typeface="-apple-system"/>
              </a:rPr>
              <a:t> </a:t>
            </a:r>
          </a:p>
          <a:p>
            <a:pPr>
              <a:lnSpc>
                <a:spcPts val="4000"/>
              </a:lnSpc>
            </a:pP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11278" name="Picture 14" descr="【食べ物・お肉】豚肉の部位のかわいいフリーイラスト | フタバのフリーイラスト">
            <a:extLst>
              <a:ext uri="{FF2B5EF4-FFF2-40B4-BE49-F238E27FC236}">
                <a16:creationId xmlns:a16="http://schemas.microsoft.com/office/drawing/2014/main" id="{A912000B-88CB-0DE3-6329-FC0D5A478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625" y="624491"/>
            <a:ext cx="6046215" cy="604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627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6BE1F-E356-9CB1-D01A-D19E24C62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背景パターン&#10;&#10;自動的に生成された説明">
            <a:extLst>
              <a:ext uri="{FF2B5EF4-FFF2-40B4-BE49-F238E27FC236}">
                <a16:creationId xmlns:a16="http://schemas.microsoft.com/office/drawing/2014/main" id="{8D0C37D0-C676-BF65-7608-D61176145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4F82371-CF6C-17DC-451D-CEBC10EC9876}"/>
              </a:ext>
            </a:extLst>
          </p:cNvPr>
          <p:cNvSpPr txBox="1"/>
          <p:nvPr/>
        </p:nvSpPr>
        <p:spPr>
          <a:xfrm>
            <a:off x="1059765" y="522281"/>
            <a:ext cx="1659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第８問</a:t>
            </a:r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23BCCD4-C04F-D1C2-2BB6-94EE60EFEE76}"/>
              </a:ext>
            </a:extLst>
          </p:cNvPr>
          <p:cNvSpPr txBox="1"/>
          <p:nvPr/>
        </p:nvSpPr>
        <p:spPr>
          <a:xfrm>
            <a:off x="817913" y="1504734"/>
            <a:ext cx="105561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北海道で食べられる料理に「ジンギスカン」があります。何のお肉を使っているのでしょうか？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B30C422-092D-3A45-98B3-25385273E073}"/>
              </a:ext>
            </a:extLst>
          </p:cNvPr>
          <p:cNvSpPr txBox="1"/>
          <p:nvPr/>
        </p:nvSpPr>
        <p:spPr>
          <a:xfrm>
            <a:off x="2479424" y="2918074"/>
            <a:ext cx="39255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①カモ肉</a:t>
            </a:r>
            <a:endParaRPr lang="en-US" altLang="ja-JP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endParaRPr lang="en-US" altLang="ja-JP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②羊の肉</a:t>
            </a:r>
            <a:endParaRPr lang="en-US" altLang="ja-JP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endParaRPr lang="en-US" altLang="ja-JP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③牛肉</a:t>
            </a:r>
            <a:endParaRPr kumimoji="1" lang="ja-JP" altLang="en-US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5" name="Picture 2" descr="【100+】 カモ イラスト 無料 ~ イラスト画像ギャラリー">
            <a:extLst>
              <a:ext uri="{FF2B5EF4-FFF2-40B4-BE49-F238E27FC236}">
                <a16:creationId xmlns:a16="http://schemas.microsoft.com/office/drawing/2014/main" id="{4A508730-90D9-99F0-2D73-40E436AF0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652" y="2197509"/>
            <a:ext cx="2462981" cy="246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横向きのひつじイラスト - ONWAイラスト | イラスト, イラスト 動物, かわいいイラスト">
            <a:extLst>
              <a:ext uri="{FF2B5EF4-FFF2-40B4-BE49-F238E27FC236}">
                <a16:creationId xmlns:a16="http://schemas.microsoft.com/office/drawing/2014/main" id="{7FAB2576-EB8D-C4F9-0929-B6070376D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7" y="3490235"/>
            <a:ext cx="2227006" cy="222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牛のイラスト | 高品質の無料イラスト素材集のイラサポフリー">
            <a:extLst>
              <a:ext uri="{FF2B5EF4-FFF2-40B4-BE49-F238E27FC236}">
                <a16:creationId xmlns:a16="http://schemas.microsoft.com/office/drawing/2014/main" id="{97291725-E812-1B66-8749-CE718823D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443" y="3945687"/>
            <a:ext cx="2796495" cy="248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982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8FE2A-D995-0197-452C-D51B41428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F3E172F3-9A47-9591-FDCD-6EC08029B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72DDA7B-C8BF-068B-2A2D-A51D00BB2CE8}"/>
              </a:ext>
            </a:extLst>
          </p:cNvPr>
          <p:cNvSpPr txBox="1"/>
          <p:nvPr/>
        </p:nvSpPr>
        <p:spPr>
          <a:xfrm>
            <a:off x="3564611" y="624491"/>
            <a:ext cx="4806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答え　②羊の</a:t>
            </a:r>
            <a:r>
              <a:rPr lang="ja-JP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肉</a:t>
            </a:r>
            <a:r>
              <a:rPr kumimoji="1" lang="ja-JP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37DC20B-E469-4748-48FC-900D391DFAA2}"/>
              </a:ext>
            </a:extLst>
          </p:cNvPr>
          <p:cNvSpPr txBox="1"/>
          <p:nvPr/>
        </p:nvSpPr>
        <p:spPr>
          <a:xfrm>
            <a:off x="1226046" y="2502466"/>
            <a:ext cx="5317212" cy="18530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ジンギスカンは、羊の肉を使います。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l"/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専用の鍋があり、真ん中で肉を焼いて回りで野菜を焼きます。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2" name="Picture 6" descr="横向きのひつじイラスト - ONWAイラスト | イラスト, イラスト 動物, かわいいイラスト">
            <a:extLst>
              <a:ext uri="{FF2B5EF4-FFF2-40B4-BE49-F238E27FC236}">
                <a16:creationId xmlns:a16="http://schemas.microsoft.com/office/drawing/2014/main" id="{AAAEE80C-2E6D-DC64-6FC2-6EC9EB125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356" y="1852211"/>
            <a:ext cx="4007217" cy="40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891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背景パターン&#10;&#10;自動的に生成された説明">
            <a:extLst>
              <a:ext uri="{FF2B5EF4-FFF2-40B4-BE49-F238E27FC236}">
                <a16:creationId xmlns:a16="http://schemas.microsoft.com/office/drawing/2014/main" id="{518B80C6-B512-20AA-A6C9-C0A3DEEF6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03" y="63524"/>
            <a:ext cx="12872206" cy="704899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1CCEB00-0E2F-ED41-8C49-36CCF0BD896F}"/>
              </a:ext>
            </a:extLst>
          </p:cNvPr>
          <p:cNvSpPr txBox="1"/>
          <p:nvPr/>
        </p:nvSpPr>
        <p:spPr>
          <a:xfrm>
            <a:off x="1059765" y="522281"/>
            <a:ext cx="1659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第１問</a:t>
            </a:r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60D7697-F9CE-2805-6766-74A0E33726FC}"/>
              </a:ext>
            </a:extLst>
          </p:cNvPr>
          <p:cNvSpPr txBox="1"/>
          <p:nvPr/>
        </p:nvSpPr>
        <p:spPr>
          <a:xfrm>
            <a:off x="483967" y="1341254"/>
            <a:ext cx="112240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私たちが食べている動物の肉は、ほとんどが牧場や養豚場で人間が育てたもの（家畜）です。肉は私たちの体を作る大切な食べ物で、ハンバーグ、ハムソーセージも肉からできています。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では１頭（７５０ｋｇ</a:t>
            </a:r>
            <a:r>
              <a:rPr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）の牛</a:t>
            </a: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から何</a:t>
            </a:r>
            <a:r>
              <a:rPr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ｋｇ</a:t>
            </a: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の食べられる部分ができるでしょうか？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8B99A9-26F3-8478-0EC0-3F429E596657}"/>
              </a:ext>
            </a:extLst>
          </p:cNvPr>
          <p:cNvSpPr txBox="1"/>
          <p:nvPr/>
        </p:nvSpPr>
        <p:spPr>
          <a:xfrm>
            <a:off x="4249421" y="3430062"/>
            <a:ext cx="36931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①１００ｋｇ</a:t>
            </a:r>
            <a:endParaRPr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②２００ｋｇ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③３００ｋｇ</a:t>
            </a:r>
            <a:endParaRPr kumimoji="1" lang="ja-JP" alt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7" name="Picture 2" descr="牛のイラスト | 高品質の無料イラスト素材集のイラサポフリー">
            <a:extLst>
              <a:ext uri="{FF2B5EF4-FFF2-40B4-BE49-F238E27FC236}">
                <a16:creationId xmlns:a16="http://schemas.microsoft.com/office/drawing/2014/main" id="{927692C9-97E4-347A-060F-51DB34F28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13" y="2683609"/>
            <a:ext cx="4563203" cy="405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210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15B6DD83-DC48-8A22-97B3-1CFA2AC4A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EC71543-EFD5-F383-2CFB-1A7642A42A9F}"/>
              </a:ext>
            </a:extLst>
          </p:cNvPr>
          <p:cNvSpPr txBox="1"/>
          <p:nvPr/>
        </p:nvSpPr>
        <p:spPr>
          <a:xfrm>
            <a:off x="4642337" y="629043"/>
            <a:ext cx="2907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答え　③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A3B974D-F949-D7CD-5C69-55AD89062F2D}"/>
              </a:ext>
            </a:extLst>
          </p:cNvPr>
          <p:cNvSpPr txBox="1"/>
          <p:nvPr/>
        </p:nvSpPr>
        <p:spPr>
          <a:xfrm>
            <a:off x="735495" y="2027527"/>
            <a:ext cx="10721008" cy="35617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000"/>
              </a:lnSpc>
            </a:pP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肉の中で、呼び方や脂肪などの栄養の量がちがいます。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エネルギーを多く作り出す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脂肪が多い部分は、ばら・サーロインと言い、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脂肪の少ない部分は、ヒレ肉、もも肉です。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1026" name="Picture 2" descr="精肉店・お肉屋さんのイラスト">
            <a:extLst>
              <a:ext uri="{FF2B5EF4-FFF2-40B4-BE49-F238E27FC236}">
                <a16:creationId xmlns:a16="http://schemas.microsoft.com/office/drawing/2014/main" id="{8AB06FC5-5503-2196-AF50-A701108C6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640" y="3020944"/>
            <a:ext cx="2258863" cy="27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258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背景パターン&#10;&#10;自動的に生成された説明">
            <a:extLst>
              <a:ext uri="{FF2B5EF4-FFF2-40B4-BE49-F238E27FC236}">
                <a16:creationId xmlns:a16="http://schemas.microsoft.com/office/drawing/2014/main" id="{518B80C6-B512-20AA-A6C9-C0A3DEEF6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03" y="63524"/>
            <a:ext cx="12872206" cy="704899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1CCEB00-0E2F-ED41-8C49-36CCF0BD896F}"/>
              </a:ext>
            </a:extLst>
          </p:cNvPr>
          <p:cNvSpPr txBox="1"/>
          <p:nvPr/>
        </p:nvSpPr>
        <p:spPr>
          <a:xfrm>
            <a:off x="1059765" y="522281"/>
            <a:ext cx="1659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第２問</a:t>
            </a:r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60D7697-F9CE-2805-6766-74A0E33726FC}"/>
              </a:ext>
            </a:extLst>
          </p:cNvPr>
          <p:cNvSpPr txBox="1"/>
          <p:nvPr/>
        </p:nvSpPr>
        <p:spPr>
          <a:xfrm>
            <a:off x="483967" y="1341254"/>
            <a:ext cx="1037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牛</a:t>
            </a: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からとれる「タン」は、どこの部分の肉でしょうか？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8B99A9-26F3-8478-0EC0-3F429E596657}"/>
              </a:ext>
            </a:extLst>
          </p:cNvPr>
          <p:cNvSpPr txBox="1"/>
          <p:nvPr/>
        </p:nvSpPr>
        <p:spPr>
          <a:xfrm>
            <a:off x="3249296" y="2467557"/>
            <a:ext cx="36931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①おしり</a:t>
            </a:r>
            <a:endParaRPr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②ほっぺた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③舌</a:t>
            </a:r>
            <a:endParaRPr kumimoji="1" lang="ja-JP" alt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7" name="Picture 2" descr="牛のイラスト | 高品質の無料イラスト素材集のイラサポフリー">
            <a:extLst>
              <a:ext uri="{FF2B5EF4-FFF2-40B4-BE49-F238E27FC236}">
                <a16:creationId xmlns:a16="http://schemas.microsoft.com/office/drawing/2014/main" id="{927692C9-97E4-347A-060F-51DB34F28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738" y="2063975"/>
            <a:ext cx="4563203" cy="405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943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15B6DD83-DC48-8A22-97B3-1CFA2AC4A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EC71543-EFD5-F383-2CFB-1A7642A42A9F}"/>
              </a:ext>
            </a:extLst>
          </p:cNvPr>
          <p:cNvSpPr txBox="1"/>
          <p:nvPr/>
        </p:nvSpPr>
        <p:spPr>
          <a:xfrm>
            <a:off x="4642337" y="629043"/>
            <a:ext cx="2907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答え　③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A3B974D-F949-D7CD-5C69-55AD89062F2D}"/>
              </a:ext>
            </a:extLst>
          </p:cNvPr>
          <p:cNvSpPr txBox="1"/>
          <p:nvPr/>
        </p:nvSpPr>
        <p:spPr>
          <a:xfrm>
            <a:off x="1408713" y="2399119"/>
            <a:ext cx="3906841" cy="35617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000"/>
              </a:lnSpc>
            </a:pP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「タン」とは、舌のことで、シチューにしたり、焼肉にしたりします。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2" name="Picture 2" descr="【食べ物・お肉】牛肉の部位のかわいいフリーイラスト | フタバのフリーイラスト">
            <a:extLst>
              <a:ext uri="{FF2B5EF4-FFF2-40B4-BE49-F238E27FC236}">
                <a16:creationId xmlns:a16="http://schemas.microsoft.com/office/drawing/2014/main" id="{D37BF2DD-A003-1ECA-463A-60EDB38AB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771" y="870476"/>
            <a:ext cx="5117048" cy="511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657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6BE1F-E356-9CB1-D01A-D19E24C62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背景パターン&#10;&#10;自動的に生成された説明">
            <a:extLst>
              <a:ext uri="{FF2B5EF4-FFF2-40B4-BE49-F238E27FC236}">
                <a16:creationId xmlns:a16="http://schemas.microsoft.com/office/drawing/2014/main" id="{8D0C37D0-C676-BF65-7608-D61176145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4F82371-CF6C-17DC-451D-CEBC10EC9876}"/>
              </a:ext>
            </a:extLst>
          </p:cNvPr>
          <p:cNvSpPr txBox="1"/>
          <p:nvPr/>
        </p:nvSpPr>
        <p:spPr>
          <a:xfrm>
            <a:off x="1059765" y="522281"/>
            <a:ext cx="1659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第３問</a:t>
            </a:r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23BCCD4-C04F-D1C2-2BB6-94EE60EFEE76}"/>
              </a:ext>
            </a:extLst>
          </p:cNvPr>
          <p:cNvSpPr txBox="1"/>
          <p:nvPr/>
        </p:nvSpPr>
        <p:spPr>
          <a:xfrm>
            <a:off x="634998" y="1385714"/>
            <a:ext cx="1092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日本では、食材に植物の名前をつけることがあります。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「もみじ」とつけているお肉は、何のお肉でしょうか。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B30C422-092D-3A45-98B3-25385273E073}"/>
              </a:ext>
            </a:extLst>
          </p:cNvPr>
          <p:cNvSpPr txBox="1"/>
          <p:nvPr/>
        </p:nvSpPr>
        <p:spPr>
          <a:xfrm>
            <a:off x="4249418" y="2963908"/>
            <a:ext cx="36931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①</a:t>
            </a:r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馬の肉</a:t>
            </a:r>
            <a:endParaRPr lang="en-US" altLang="ja-JP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endParaRPr lang="en-US" altLang="ja-JP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②鹿の肉</a:t>
            </a:r>
            <a:endParaRPr lang="en-US" altLang="ja-JP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endParaRPr lang="en-US" altLang="ja-JP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③猪の肉</a:t>
            </a:r>
            <a:endParaRPr kumimoji="1" lang="ja-JP" altLang="en-US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3424AC2-E338-4549-E002-AE98401A7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03" y="3523968"/>
            <a:ext cx="1328429" cy="174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50B69E-7DF5-1D8F-5613-359667D84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370" y="2640813"/>
            <a:ext cx="1578563" cy="157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FB45278D-ED6B-001D-AC08-774B724FF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352" y="4787520"/>
            <a:ext cx="1702806" cy="136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769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8FE2A-D995-0197-452C-D51B41428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F3E172F3-9A47-9591-FDCD-6EC08029B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72DDA7B-C8BF-068B-2A2D-A51D00BB2CE8}"/>
              </a:ext>
            </a:extLst>
          </p:cNvPr>
          <p:cNvSpPr txBox="1"/>
          <p:nvPr/>
        </p:nvSpPr>
        <p:spPr>
          <a:xfrm>
            <a:off x="3564611" y="624491"/>
            <a:ext cx="48064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答え　②鹿の肉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37DC20B-E469-4748-48FC-900D391DFAA2}"/>
              </a:ext>
            </a:extLst>
          </p:cNvPr>
          <p:cNvSpPr txBox="1"/>
          <p:nvPr/>
        </p:nvSpPr>
        <p:spPr>
          <a:xfrm>
            <a:off x="567396" y="1734195"/>
            <a:ext cx="11057206" cy="18530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000"/>
              </a:lnSpc>
            </a:pP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ちなみに馬の肉は「さくら」、猪の肉は「ボタン」と呼ばれます。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こういった呼び方 は、肉を食べることを禁止していた江戸時代に生まれたものです。</a:t>
            </a:r>
            <a:endParaRPr kumimoji="1" lang="en-US" altLang="ja-JP" sz="28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DB66E6-ACFB-8C22-2A75-12DB28E3E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28" y="3269239"/>
            <a:ext cx="2097053" cy="275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65D9FBF-5DD5-AB8B-5C93-BD9EFE64A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983" y="4144809"/>
            <a:ext cx="2379889" cy="190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C91A591-592A-CBB9-B89A-788B53721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558" y="3693570"/>
            <a:ext cx="2257910" cy="225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EFCA397-B5F1-5C9C-67DB-CC54E1F8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179" y="3148979"/>
            <a:ext cx="1462434" cy="154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牡丹のイラスト（花）">
            <a:extLst>
              <a:ext uri="{FF2B5EF4-FFF2-40B4-BE49-F238E27FC236}">
                <a16:creationId xmlns:a16="http://schemas.microsoft.com/office/drawing/2014/main" id="{16A4F224-650F-7FA7-43DE-4EC33AF52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928" y="3040867"/>
            <a:ext cx="1708401" cy="137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かわいい 桜 花 イラスト フリー – Homu Interia">
            <a:extLst>
              <a:ext uri="{FF2B5EF4-FFF2-40B4-BE49-F238E27FC236}">
                <a16:creationId xmlns:a16="http://schemas.microsoft.com/office/drawing/2014/main" id="{C875825E-E7E0-FB79-5F65-4BF4EDA01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748" y="3070650"/>
            <a:ext cx="1315696" cy="131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542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背景パターン&#10;&#10;自動的に生成された説明">
            <a:extLst>
              <a:ext uri="{FF2B5EF4-FFF2-40B4-BE49-F238E27FC236}">
                <a16:creationId xmlns:a16="http://schemas.microsoft.com/office/drawing/2014/main" id="{518B80C6-B512-20AA-A6C9-C0A3DEEF6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1CCEB00-0E2F-ED41-8C49-36CCF0BD896F}"/>
              </a:ext>
            </a:extLst>
          </p:cNvPr>
          <p:cNvSpPr txBox="1"/>
          <p:nvPr/>
        </p:nvSpPr>
        <p:spPr>
          <a:xfrm>
            <a:off x="1059765" y="522281"/>
            <a:ext cx="1659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第４問</a:t>
            </a:r>
            <a:r>
              <a:rPr kumimoji="1"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60D7697-F9CE-2805-6766-74A0E33726FC}"/>
              </a:ext>
            </a:extLst>
          </p:cNvPr>
          <p:cNvSpPr txBox="1"/>
          <p:nvPr/>
        </p:nvSpPr>
        <p:spPr>
          <a:xfrm>
            <a:off x="1228186" y="1690893"/>
            <a:ext cx="11224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肉は英語でビーフ　鶏肉はチキン　豚肉は何というでしょう？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8B99A9-26F3-8478-0EC0-3F429E596657}"/>
              </a:ext>
            </a:extLst>
          </p:cNvPr>
          <p:cNvSpPr txBox="1"/>
          <p:nvPr/>
        </p:nvSpPr>
        <p:spPr>
          <a:xfrm>
            <a:off x="2843702" y="2627733"/>
            <a:ext cx="36931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①トン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②ポーク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③ホーク</a:t>
            </a:r>
            <a:endParaRPr kumimoji="1" lang="ja-JP" alt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1026" name="Picture 2" descr="豚のイラスト | かわいいフリー素材集 いらすとや">
            <a:extLst>
              <a:ext uri="{FF2B5EF4-FFF2-40B4-BE49-F238E27FC236}">
                <a16:creationId xmlns:a16="http://schemas.microsoft.com/office/drawing/2014/main" id="{751372E0-56EA-43CD-5E72-DB7111678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030" y="2149286"/>
            <a:ext cx="4947313" cy="397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681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背景パターン&#10;&#10;自動的に生成された説明">
            <a:extLst>
              <a:ext uri="{FF2B5EF4-FFF2-40B4-BE49-F238E27FC236}">
                <a16:creationId xmlns:a16="http://schemas.microsoft.com/office/drawing/2014/main" id="{15B6DD83-DC48-8A22-97B3-1CFA2AC4A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52" y="0"/>
            <a:ext cx="12712504" cy="69615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EC71543-EFD5-F383-2CFB-1A7642A42A9F}"/>
              </a:ext>
            </a:extLst>
          </p:cNvPr>
          <p:cNvSpPr txBox="1"/>
          <p:nvPr/>
        </p:nvSpPr>
        <p:spPr>
          <a:xfrm>
            <a:off x="4642337" y="629043"/>
            <a:ext cx="29073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答え　②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A3B974D-F949-D7CD-5C69-55AD89062F2D}"/>
              </a:ext>
            </a:extLst>
          </p:cNvPr>
          <p:cNvSpPr txBox="1"/>
          <p:nvPr/>
        </p:nvSpPr>
        <p:spPr>
          <a:xfrm>
            <a:off x="940212" y="1648106"/>
            <a:ext cx="10721008" cy="35617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000"/>
              </a:lnSpc>
            </a:pPr>
            <a:r>
              <a:rPr kumimoji="1" lang="ja-JP" altLang="en-US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豚肉のことは、英語でポークと言います。</a:t>
            </a: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>
              <a:lnSpc>
                <a:spcPts val="4000"/>
              </a:lnSpc>
            </a:pPr>
            <a:endParaRPr kumimoji="1" lang="en-US" altLang="ja-JP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2" name="Picture 2" descr="ポークソテーのフリーイラスト - 豚料理の無料素材 - チコデザ">
            <a:extLst>
              <a:ext uri="{FF2B5EF4-FFF2-40B4-BE49-F238E27FC236}">
                <a16:creationId xmlns:a16="http://schemas.microsoft.com/office/drawing/2014/main" id="{FC1E6DF6-6213-90D3-F92D-A30265D8E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638" y="2250597"/>
            <a:ext cx="5177800" cy="370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714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533</Words>
  <Application>Microsoft Office PowerPoint</Application>
  <PresentationFormat>ワイド画面</PresentationFormat>
  <Paragraphs>88</Paragraphs>
  <Slides>17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4" baseType="lpstr">
      <vt:lpstr>-apple-system</vt:lpstr>
      <vt:lpstr>AR P丸ゴシック体E</vt:lpstr>
      <vt:lpstr>HGS創英角ﾎﾟｯﾌﾟ体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SHOKUIKU3</dc:creator>
  <cp:lastModifiedBy>大阪府学校給食会 公益財団法人</cp:lastModifiedBy>
  <cp:revision>21</cp:revision>
  <dcterms:created xsi:type="dcterms:W3CDTF">2024-02-13T02:30:19Z</dcterms:created>
  <dcterms:modified xsi:type="dcterms:W3CDTF">2025-04-07T06:35:35Z</dcterms:modified>
</cp:coreProperties>
</file>