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2" r:id="rId3"/>
    <p:sldId id="261" r:id="rId4"/>
    <p:sldId id="269" r:id="rId5"/>
    <p:sldId id="270" r:id="rId6"/>
    <p:sldId id="272" r:id="rId7"/>
    <p:sldId id="273" r:id="rId8"/>
    <p:sldId id="276" r:id="rId9"/>
    <p:sldId id="277"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21E"/>
    <a:srgbClr val="FF5D5D"/>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EFCCF5-1096-DF65-4FE8-F92C424955B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AAA72EA-F41B-EB8B-D0D5-C19B1A34A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9EB720-9995-2B57-A305-B9F51FADAA2B}"/>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75209F3C-2DE3-E0DF-3C01-7CC0EFD14E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3B98E0-375E-5906-45AB-CE29500A5A2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67647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AE093-1EF8-8315-FAD4-4FF8BBFB1A4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AE37675-C66D-23AA-4B69-0B73C7B196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20CBC7-9BE6-36E9-E749-CE3BEDC2B7B8}"/>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C8D70766-808F-1DD4-66DC-D03D30110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7AF389-2CFA-5797-DE84-DB6CC0EA0AAD}"/>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176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47110FA-2943-DB6D-F7BF-6488B0FCD43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1C9F36F-710E-31AF-7B0D-54F63A4E01D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00F79C-ECB8-8876-7151-4CA6A4A12569}"/>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6C9E1C04-7EC4-A413-5E85-E18FE1EA5A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74A3E4A-3046-57E7-209B-AFF2E38DCC8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02321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7690-3D64-4CBA-C3F0-5D24E47325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7C076D-17A2-AF1C-F3BB-FE376FB71B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EBEB59-79B6-62D6-EF21-911E922ABA2D}"/>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81D0CC57-BA3A-6AB7-59F0-8CE7C26E00F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3D9C6F-DD51-9AEE-C887-514C44F4C1BF}"/>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87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8F6AE-5A11-D0F2-D26D-5E1BBEF88C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1CFDE8-CC81-38B1-1706-4AB44929C5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AE8FD12-8109-B7AA-DACC-89F1643A706D}"/>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8B5E80D6-B463-21C1-564D-FDEEFDB59D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B27558-93BB-6693-CC2D-25A82D9F8200}"/>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68459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790859-813D-C347-89DA-CE1CEDCC66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AEDC04-EF8C-B27E-FE45-1818AE83414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9CAC13E-7FD8-B91D-8E3C-CEC5EAD1AB7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D1F7C60-A03D-C236-FD67-D076E5157794}"/>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0A177E91-E367-A6B6-256B-4746A8603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D9ADCD-5885-7BDA-8314-CA4E7C013225}"/>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38324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7B5F4-C34E-0AC4-AB44-CA5D3DEC1CA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06CB68-E1EB-86AA-DC26-635C599C6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F7B09F-0E32-5939-DAA5-1A5BEC96C8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49E01BB-CF8B-26D0-F322-389EF406A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C59F61A-3CFF-83D7-6FB8-D5CAACDDFF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69EBE43-E12C-56E5-80BA-54E0854B5AB5}"/>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8" name="フッター プレースホルダー 7">
            <a:extLst>
              <a:ext uri="{FF2B5EF4-FFF2-40B4-BE49-F238E27FC236}">
                <a16:creationId xmlns:a16="http://schemas.microsoft.com/office/drawing/2014/main" id="{2228FFA2-8570-C363-A88F-21C3B41BDA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65F6D07-C3A6-F1E2-D864-16513CD4680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159376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5DFCD-A53F-A24C-0F48-04E1C7BF582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2EA066B-2650-59E6-A8B8-D8579B1E348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4" name="フッター プレースホルダー 3">
            <a:extLst>
              <a:ext uri="{FF2B5EF4-FFF2-40B4-BE49-F238E27FC236}">
                <a16:creationId xmlns:a16="http://schemas.microsoft.com/office/drawing/2014/main" id="{BE6FE625-57B4-C51A-0BE0-ABBCB1EDE13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F4D52-1063-AC92-BE6A-077C364B3872}"/>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420800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C496F1-3398-0C83-533F-5E07A7D80A8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3" name="フッター プレースホルダー 2">
            <a:extLst>
              <a:ext uri="{FF2B5EF4-FFF2-40B4-BE49-F238E27FC236}">
                <a16:creationId xmlns:a16="http://schemas.microsoft.com/office/drawing/2014/main" id="{D61D3224-99AB-561F-00E2-6C66AA723D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765327-8CC6-2C7C-DDEE-EA2BA637773E}"/>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491549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5B070-0E54-2998-A5EB-227B80BCA69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2A449D3-681E-CA0A-5464-E35F99340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7AC362C-216F-6C8D-4334-06F2D2821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385618-22ED-7D8A-83F8-EE9DEABDEB13}"/>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73CB4BD5-91ED-8206-C97E-E4542C71EA9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52C3AC-3C13-3642-9386-8E8638B19818}"/>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11342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710F42-46E4-9498-B4CA-0A8BCA64A5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E16DD36-C8F7-7B33-F430-BBBAFD227C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247F056-B037-14B7-DC8B-336A98E9A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696CBD9-60F4-CEE6-DA80-88D55E1476CC}"/>
              </a:ext>
            </a:extLst>
          </p:cNvPr>
          <p:cNvSpPr>
            <a:spLocks noGrp="1"/>
          </p:cNvSpPr>
          <p:nvPr>
            <p:ph type="dt" sz="half" idx="10"/>
          </p:nvPr>
        </p:nvSpPr>
        <p:spPr/>
        <p:txBody>
          <a:bodyPr/>
          <a:lstStyle/>
          <a:p>
            <a:fld id="{D1B3B32B-3649-4657-9C18-313958568760}" type="datetimeFigureOut">
              <a:rPr kumimoji="1" lang="ja-JP" altLang="en-US" smtClean="0"/>
              <a:t>2025/4/7</a:t>
            </a:fld>
            <a:endParaRPr kumimoji="1" lang="ja-JP" altLang="en-US"/>
          </a:p>
        </p:txBody>
      </p:sp>
      <p:sp>
        <p:nvSpPr>
          <p:cNvPr id="6" name="フッター プレースホルダー 5">
            <a:extLst>
              <a:ext uri="{FF2B5EF4-FFF2-40B4-BE49-F238E27FC236}">
                <a16:creationId xmlns:a16="http://schemas.microsoft.com/office/drawing/2014/main" id="{29D11CB5-476B-C18B-3944-6652ADE28D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A79B33F-04E6-6147-3866-6FA8F82BAA83}"/>
              </a:ext>
            </a:extLst>
          </p:cNvPr>
          <p:cNvSpPr>
            <a:spLocks noGrp="1"/>
          </p:cNvSpPr>
          <p:nvPr>
            <p:ph type="sldNum" sz="quarter" idx="12"/>
          </p:nvPr>
        </p:nvSpPr>
        <p:spPr/>
        <p:txBody>
          <a:body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342953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A74BB0-E652-C897-EE83-47B3F05F77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3AB3AED-52F9-1587-B9AE-CA319453ED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EDA5EC-CCAC-2FD3-ABF6-61F54B598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B3B32B-3649-4657-9C18-313958568760}" type="datetimeFigureOut">
              <a:rPr kumimoji="1" lang="ja-JP" altLang="en-US" smtClean="0"/>
              <a:t>2025/4/7</a:t>
            </a:fld>
            <a:endParaRPr kumimoji="1" lang="ja-JP" altLang="en-US"/>
          </a:p>
        </p:txBody>
      </p:sp>
      <p:sp>
        <p:nvSpPr>
          <p:cNvPr id="5" name="フッター プレースホルダー 4">
            <a:extLst>
              <a:ext uri="{FF2B5EF4-FFF2-40B4-BE49-F238E27FC236}">
                <a16:creationId xmlns:a16="http://schemas.microsoft.com/office/drawing/2014/main" id="{1C1A7324-9172-40AB-9C41-64662B006D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701E706-42E8-6E2A-121D-C569BBC86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A2393F-0E06-4A44-9498-A3D1992212E1}" type="slidenum">
              <a:rPr kumimoji="1" lang="ja-JP" altLang="en-US" smtClean="0"/>
              <a:t>‹#›</a:t>
            </a:fld>
            <a:endParaRPr kumimoji="1" lang="ja-JP" altLang="en-US"/>
          </a:p>
        </p:txBody>
      </p:sp>
    </p:spTree>
    <p:extLst>
      <p:ext uri="{BB962C8B-B14F-4D97-AF65-F5344CB8AC3E}">
        <p14:creationId xmlns:p14="http://schemas.microsoft.com/office/powerpoint/2010/main" val="254827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背景パターン&#10;&#10;自動的に生成された説明">
            <a:extLst>
              <a:ext uri="{FF2B5EF4-FFF2-40B4-BE49-F238E27FC236}">
                <a16:creationId xmlns:a16="http://schemas.microsoft.com/office/drawing/2014/main" id="{7BAA025E-4C4F-6FA5-8AC8-F664B7B8C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4" name="テキスト ボックス 3">
            <a:extLst>
              <a:ext uri="{FF2B5EF4-FFF2-40B4-BE49-F238E27FC236}">
                <a16:creationId xmlns:a16="http://schemas.microsoft.com/office/drawing/2014/main" id="{D3DC5F98-1572-FBF2-14F3-FE63FDD308B0}"/>
              </a:ext>
            </a:extLst>
          </p:cNvPr>
          <p:cNvSpPr txBox="1"/>
          <p:nvPr/>
        </p:nvSpPr>
        <p:spPr>
          <a:xfrm>
            <a:off x="1390357" y="1182549"/>
            <a:ext cx="9411286" cy="1862048"/>
          </a:xfrm>
          <a:prstGeom prst="rect">
            <a:avLst/>
          </a:prstGeom>
          <a:noFill/>
        </p:spPr>
        <p:txBody>
          <a:bodyPr wrap="square" rtlCol="0">
            <a:spAutoFit/>
          </a:bodyPr>
          <a:lstStyle/>
          <a:p>
            <a:pPr algn="ctr"/>
            <a:r>
              <a:rPr kumimoji="1" lang="ja-JP" altLang="en-US" sz="115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食べ物クイズ　</a:t>
            </a:r>
          </a:p>
        </p:txBody>
      </p:sp>
      <p:sp>
        <p:nvSpPr>
          <p:cNvPr id="7" name="テキスト ボックス 6">
            <a:extLst>
              <a:ext uri="{FF2B5EF4-FFF2-40B4-BE49-F238E27FC236}">
                <a16:creationId xmlns:a16="http://schemas.microsoft.com/office/drawing/2014/main" id="{EAE00E61-B96A-6BA5-BEF9-90425178C530}"/>
              </a:ext>
            </a:extLst>
          </p:cNvPr>
          <p:cNvSpPr txBox="1"/>
          <p:nvPr/>
        </p:nvSpPr>
        <p:spPr>
          <a:xfrm>
            <a:off x="6096000" y="3428682"/>
            <a:ext cx="5852159" cy="769441"/>
          </a:xfrm>
          <a:prstGeom prst="rect">
            <a:avLst/>
          </a:prstGeom>
          <a:noFill/>
        </p:spPr>
        <p:txBody>
          <a:bodyPr wrap="square" rtlCol="0">
            <a:spAutoFit/>
          </a:bodyPr>
          <a:lstStyle/>
          <a:p>
            <a:pPr algn="ct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～豆類編～</a:t>
            </a:r>
            <a:r>
              <a:rPr lang="ja-JP" altLang="en-US" sz="4400" b="1">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（全４問</a:t>
            </a:r>
            <a:r>
              <a:rPr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a:t>
            </a:r>
            <a:r>
              <a:rPr kumimoji="1" lang="ja-JP" altLang="en-US" sz="4400" b="1" dirty="0">
                <a:ln w="22225">
                  <a:solidFill>
                    <a:srgbClr val="0070C0"/>
                  </a:solidFill>
                  <a:prstDash val="solid"/>
                </a:ln>
                <a:solidFill>
                  <a:srgbClr val="FFFF00"/>
                </a:solidFill>
                <a:latin typeface="HGS創英角ﾎﾟｯﾌﾟ体" panose="040B0A00000000000000" pitchFamily="50" charset="-128"/>
                <a:ea typeface="HGS創英角ﾎﾟｯﾌﾟ体" panose="040B0A00000000000000" pitchFamily="50" charset="-128"/>
              </a:rPr>
              <a:t>　</a:t>
            </a:r>
          </a:p>
        </p:txBody>
      </p:sp>
      <p:pic>
        <p:nvPicPr>
          <p:cNvPr id="7170" name="Picture 2" descr="ピーナッツのイラスト">
            <a:extLst>
              <a:ext uri="{FF2B5EF4-FFF2-40B4-BE49-F238E27FC236}">
                <a16:creationId xmlns:a16="http://schemas.microsoft.com/office/drawing/2014/main" id="{0C08556A-D5DA-2E2D-CE11-CB571E725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3044597"/>
            <a:ext cx="3937000" cy="281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50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518B80C6-B512-20AA-A6C9-C0A3DEEF6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D1CCEB00-0E2F-ED41-8C49-36CCF0BD896F}"/>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第１問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060D7697-F9CE-2805-6766-74A0E33726FC}"/>
              </a:ext>
            </a:extLst>
          </p:cNvPr>
          <p:cNvSpPr txBox="1"/>
          <p:nvPr/>
        </p:nvSpPr>
        <p:spPr>
          <a:xfrm>
            <a:off x="703872" y="1383151"/>
            <a:ext cx="10784255" cy="1815882"/>
          </a:xfrm>
          <a:prstGeom prst="rect">
            <a:avLst/>
          </a:prstGeom>
          <a:noFill/>
        </p:spPr>
        <p:txBody>
          <a:bodyPr wrap="square" rtlCol="0">
            <a:spAutoFit/>
          </a:bodyPr>
          <a:lstStyle/>
          <a:p>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4</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月から</a:t>
            </a:r>
            <a:r>
              <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5</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月に旬を迎える野菜の一つにそらまめがあります。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おたふくの顔に似ていることから、おたふく豆ともよばれます。 </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そらまめは、</a:t>
            </a: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漢字では「空豆」と書きますが、なぜ空という漢字が使われるのでしょうか？</a:t>
            </a:r>
          </a:p>
        </p:txBody>
      </p:sp>
      <p:sp>
        <p:nvSpPr>
          <p:cNvPr id="5" name="テキスト ボックス 4">
            <a:extLst>
              <a:ext uri="{FF2B5EF4-FFF2-40B4-BE49-F238E27FC236}">
                <a16:creationId xmlns:a16="http://schemas.microsoft.com/office/drawing/2014/main" id="{BA8B99A9-26F3-8478-0EC0-3F429E596657}"/>
              </a:ext>
            </a:extLst>
          </p:cNvPr>
          <p:cNvSpPr txBox="1"/>
          <p:nvPr/>
        </p:nvSpPr>
        <p:spPr>
          <a:xfrm>
            <a:off x="703872" y="3480771"/>
            <a:ext cx="8023930" cy="2246769"/>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①空さんという人が作った豆だから。</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②さやが大空に向かって直立して育つから。</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③茎が空にむかって伸びるから。</a:t>
            </a:r>
            <a:endPar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6" name="Picture 2">
            <a:extLst>
              <a:ext uri="{FF2B5EF4-FFF2-40B4-BE49-F238E27FC236}">
                <a16:creationId xmlns:a16="http://schemas.microsoft.com/office/drawing/2014/main" id="{E22D0162-3966-327E-C7EB-4D5594C51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154" y="3020375"/>
            <a:ext cx="3078774" cy="289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1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15B6DD83-DC48-8A22-97B3-1CFA2AC4A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15" y="219607"/>
            <a:ext cx="12712504" cy="6961543"/>
          </a:xfrm>
          <a:prstGeom prst="rect">
            <a:avLst/>
          </a:prstGeom>
        </p:spPr>
      </p:pic>
      <p:sp>
        <p:nvSpPr>
          <p:cNvPr id="8" name="テキスト ボックス 7">
            <a:extLst>
              <a:ext uri="{FF2B5EF4-FFF2-40B4-BE49-F238E27FC236}">
                <a16:creationId xmlns:a16="http://schemas.microsoft.com/office/drawing/2014/main" id="{6EC71543-EFD5-F383-2CFB-1A7642A42A9F}"/>
              </a:ext>
            </a:extLst>
          </p:cNvPr>
          <p:cNvSpPr txBox="1"/>
          <p:nvPr/>
        </p:nvSpPr>
        <p:spPr>
          <a:xfrm>
            <a:off x="3650565" y="608462"/>
            <a:ext cx="4890868"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FA3B974D-F949-D7CD-5C69-55AD89062F2D}"/>
              </a:ext>
            </a:extLst>
          </p:cNvPr>
          <p:cNvSpPr txBox="1"/>
          <p:nvPr/>
        </p:nvSpPr>
        <p:spPr>
          <a:xfrm>
            <a:off x="567396" y="1679273"/>
            <a:ext cx="11057206" cy="1817344"/>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空豆は、マメ科ソラマメ属で、大豆、落花生、エンドウマメ、インゲンマメ、ヒヨコマメと共に６大食用豆と呼ばれています。奈良時代に伝えられた野菜です。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 name="Picture 2">
            <a:extLst>
              <a:ext uri="{FF2B5EF4-FFF2-40B4-BE49-F238E27FC236}">
                <a16:creationId xmlns:a16="http://schemas.microsoft.com/office/drawing/2014/main" id="{996E4609-9B0F-236B-2D4C-7FDC30E08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573" y="3240058"/>
            <a:ext cx="3078774" cy="28976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空豆 栽培 に対する画像結果">
            <a:extLst>
              <a:ext uri="{FF2B5EF4-FFF2-40B4-BE49-F238E27FC236}">
                <a16:creationId xmlns:a16="http://schemas.microsoft.com/office/drawing/2014/main" id="{37C9FB26-9DB2-7D4C-B5B4-DFDAE2C039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676" y="3308290"/>
            <a:ext cx="3359468" cy="276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25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6BE1F-E356-9CB1-D01A-D19E24C621E5}"/>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8D0C37D0-C676-BF65-7608-D61176145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34F82371-CF6C-17DC-451D-CEBC10EC9876}"/>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第２問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C23BCCD4-C04F-D1C2-2BB6-94EE60EFEE76}"/>
              </a:ext>
            </a:extLst>
          </p:cNvPr>
          <p:cNvSpPr txBox="1"/>
          <p:nvPr/>
        </p:nvSpPr>
        <p:spPr>
          <a:xfrm>
            <a:off x="1025572" y="1314264"/>
            <a:ext cx="10140855" cy="1384995"/>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大豆はいろいろな食べ物にすがたをかえることができます。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それでは、大豆と塩と麹（主に蒸した穀類に麹菌を加えて繁殖させたもの）を混ぜて作ると何に変わるでしょう？</a:t>
            </a:r>
          </a:p>
        </p:txBody>
      </p:sp>
      <p:sp>
        <p:nvSpPr>
          <p:cNvPr id="6" name="テキスト ボックス 5">
            <a:extLst>
              <a:ext uri="{FF2B5EF4-FFF2-40B4-BE49-F238E27FC236}">
                <a16:creationId xmlns:a16="http://schemas.microsoft.com/office/drawing/2014/main" id="{6B30C422-092D-3A45-98B3-25385273E073}"/>
              </a:ext>
            </a:extLst>
          </p:cNvPr>
          <p:cNvSpPr txBox="1"/>
          <p:nvPr/>
        </p:nvSpPr>
        <p:spPr>
          <a:xfrm>
            <a:off x="1439720" y="2967106"/>
            <a:ext cx="9381506" cy="646331"/>
          </a:xfrm>
          <a:prstGeom prst="rect">
            <a:avLst/>
          </a:prstGeom>
          <a:noFill/>
        </p:spPr>
        <p:txBody>
          <a:bodyPr wrap="square" rtlCol="0">
            <a:spAutoFit/>
          </a:bodyPr>
          <a:lstStyle/>
          <a:p>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みそ　　　　②とうふ　　　③きなこ</a:t>
            </a:r>
            <a:endParaRPr lang="en-US" altLang="ja-JP"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0" name="Picture 2">
            <a:extLst>
              <a:ext uri="{FF2B5EF4-FFF2-40B4-BE49-F238E27FC236}">
                <a16:creationId xmlns:a16="http://schemas.microsoft.com/office/drawing/2014/main" id="{7AC17D5C-B076-501F-6588-2CEFE0653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720" y="3755281"/>
            <a:ext cx="2253506" cy="22535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C287AA-5781-9527-9BA7-1A62C828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020" y="3820204"/>
            <a:ext cx="2406845" cy="21628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836CF47-6A0A-54C7-0743-CEDD4818E0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4906" y="3755281"/>
            <a:ext cx="1869659" cy="210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6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8FE2A-D995-0197-452C-D51B41428066}"/>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F3E172F3-9A47-9591-FDCD-6EC08029B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972DDA7B-C8BF-068B-2A2D-A51D00BB2CE8}"/>
              </a:ext>
            </a:extLst>
          </p:cNvPr>
          <p:cNvSpPr txBox="1"/>
          <p:nvPr/>
        </p:nvSpPr>
        <p:spPr>
          <a:xfrm>
            <a:off x="4055928" y="43043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①　</a:t>
            </a:r>
          </a:p>
        </p:txBody>
      </p:sp>
      <p:sp>
        <p:nvSpPr>
          <p:cNvPr id="11" name="テキスト ボックス 10">
            <a:extLst>
              <a:ext uri="{FF2B5EF4-FFF2-40B4-BE49-F238E27FC236}">
                <a16:creationId xmlns:a16="http://schemas.microsoft.com/office/drawing/2014/main" id="{E37DC20B-E469-4748-48FC-900D391DFAA2}"/>
              </a:ext>
            </a:extLst>
          </p:cNvPr>
          <p:cNvSpPr txBox="1"/>
          <p:nvPr/>
        </p:nvSpPr>
        <p:spPr>
          <a:xfrm>
            <a:off x="567394" y="1324423"/>
            <a:ext cx="11057206" cy="2892163"/>
          </a:xfrm>
          <a:prstGeom prst="rect">
            <a:avLst/>
          </a:prstGeom>
          <a:noFill/>
        </p:spPr>
        <p:txBody>
          <a:bodyPr wrap="square" rtlCol="0">
            <a:noAutofit/>
          </a:bodyPr>
          <a:lstStyle/>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大豆からつくられる大豆製品は１５種類以上もあり、わたしたちの食生活にはなくてはならない食品です。</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とうふ：大豆を煮てしぼって、にがりで固めて作る。</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きなこ：大豆を炒って粉にして作る。</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2052" name="Picture 4">
            <a:extLst>
              <a:ext uri="{FF2B5EF4-FFF2-40B4-BE49-F238E27FC236}">
                <a16:creationId xmlns:a16="http://schemas.microsoft.com/office/drawing/2014/main" id="{FFC50811-E0AC-15B9-29E5-5F6578E976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303" y="3308667"/>
            <a:ext cx="1817070" cy="16328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9713ADE-157F-62E5-71F4-00466A2E9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8716" y="4404379"/>
            <a:ext cx="1597511" cy="17957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02700386-35E5-95DF-3F31-8B625CB085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8743" y="4290985"/>
            <a:ext cx="1734510" cy="1734510"/>
          </a:xfrm>
          <a:prstGeom prst="rect">
            <a:avLst/>
          </a:prstGeom>
          <a:noFill/>
          <a:extLst>
            <a:ext uri="{909E8E84-426E-40DD-AFC4-6F175D3DCCD1}">
              <a14:hiddenFill xmlns:a14="http://schemas.microsoft.com/office/drawing/2010/main">
                <a:solidFill>
                  <a:srgbClr val="FFFFFF"/>
                </a:solidFill>
              </a14:hiddenFill>
            </a:ext>
          </a:extLst>
        </p:spPr>
      </p:pic>
      <p:sp>
        <p:nvSpPr>
          <p:cNvPr id="7" name="矢印: 環状 6">
            <a:extLst>
              <a:ext uri="{FF2B5EF4-FFF2-40B4-BE49-F238E27FC236}">
                <a16:creationId xmlns:a16="http://schemas.microsoft.com/office/drawing/2014/main" id="{17EFAAA4-3F63-69E7-AB71-3B4825720D38}"/>
              </a:ext>
            </a:extLst>
          </p:cNvPr>
          <p:cNvSpPr/>
          <p:nvPr/>
        </p:nvSpPr>
        <p:spPr>
          <a:xfrm rot="7564938">
            <a:off x="3108771" y="2961292"/>
            <a:ext cx="4232533" cy="2546252"/>
          </a:xfrm>
          <a:prstGeom prst="circularArrow">
            <a:avLst>
              <a:gd name="adj1" fmla="val 5875"/>
              <a:gd name="adj2" fmla="val 769972"/>
              <a:gd name="adj3" fmla="val 20594614"/>
              <a:gd name="adj4" fmla="val 19340794"/>
              <a:gd name="adj5" fmla="val 125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solidFill>
                <a:srgbClr val="FF0000"/>
              </a:solidFill>
            </a:endParaRPr>
          </a:p>
        </p:txBody>
      </p:sp>
      <p:sp>
        <p:nvSpPr>
          <p:cNvPr id="9" name="矢印: 環状 8">
            <a:extLst>
              <a:ext uri="{FF2B5EF4-FFF2-40B4-BE49-F238E27FC236}">
                <a16:creationId xmlns:a16="http://schemas.microsoft.com/office/drawing/2014/main" id="{8E3D4A99-5066-C0A3-455E-842FB1D1CCC8}"/>
              </a:ext>
            </a:extLst>
          </p:cNvPr>
          <p:cNvSpPr/>
          <p:nvPr/>
        </p:nvSpPr>
        <p:spPr>
          <a:xfrm rot="16469784">
            <a:off x="5437342" y="4683761"/>
            <a:ext cx="4232533" cy="2546252"/>
          </a:xfrm>
          <a:prstGeom prst="circularArrow">
            <a:avLst>
              <a:gd name="adj1" fmla="val 5875"/>
              <a:gd name="adj2" fmla="val 769972"/>
              <a:gd name="adj3" fmla="val 20594614"/>
              <a:gd name="adj4" fmla="val 19340794"/>
              <a:gd name="adj5" fmla="val 125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solidFill>
                <a:srgbClr val="FF0000"/>
              </a:solidFill>
            </a:endParaRPr>
          </a:p>
        </p:txBody>
      </p:sp>
      <p:sp>
        <p:nvSpPr>
          <p:cNvPr id="10" name="矢印: 環状 9">
            <a:extLst>
              <a:ext uri="{FF2B5EF4-FFF2-40B4-BE49-F238E27FC236}">
                <a16:creationId xmlns:a16="http://schemas.microsoft.com/office/drawing/2014/main" id="{6627E237-ADFB-78BA-871B-FA707EFEE0AC}"/>
              </a:ext>
            </a:extLst>
          </p:cNvPr>
          <p:cNvSpPr/>
          <p:nvPr/>
        </p:nvSpPr>
        <p:spPr>
          <a:xfrm rot="13247836" flipH="1">
            <a:off x="5384722" y="3199426"/>
            <a:ext cx="4232533" cy="2546252"/>
          </a:xfrm>
          <a:prstGeom prst="circularArrow">
            <a:avLst>
              <a:gd name="adj1" fmla="val 5875"/>
              <a:gd name="adj2" fmla="val 769972"/>
              <a:gd name="adj3" fmla="val 20594614"/>
              <a:gd name="adj4" fmla="val 17654239"/>
              <a:gd name="adj5" fmla="val 12500"/>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solidFill>
                <a:srgbClr val="FF0000"/>
              </a:solidFill>
            </a:endParaRPr>
          </a:p>
        </p:txBody>
      </p:sp>
    </p:spTree>
    <p:extLst>
      <p:ext uri="{BB962C8B-B14F-4D97-AF65-F5344CB8AC3E}">
        <p14:creationId xmlns:p14="http://schemas.microsoft.com/office/powerpoint/2010/main" val="102654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4554-F346-422E-06FE-01B1C061EF7A}"/>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6CD1633B-60C4-5C1C-1626-FC8A6B049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2" name="テキスト ボックス 1">
            <a:extLst>
              <a:ext uri="{FF2B5EF4-FFF2-40B4-BE49-F238E27FC236}">
                <a16:creationId xmlns:a16="http://schemas.microsoft.com/office/drawing/2014/main" id="{AF6B7447-0E44-459C-2D87-5EC062AE5BFC}"/>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第３問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89D7F855-3B48-23C3-4895-4EE14FD68EC9}"/>
              </a:ext>
            </a:extLst>
          </p:cNvPr>
          <p:cNvSpPr txBox="1"/>
          <p:nvPr/>
        </p:nvSpPr>
        <p:spPr>
          <a:xfrm>
            <a:off x="634997" y="1329443"/>
            <a:ext cx="10921999" cy="1815882"/>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お米はむかしから日本で食べられてきているので、日本人の体にぴったりの食べ物です。</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さて、お米と相性がぴったりで、日本で昔から食べられている食べ物は何でしょう？</a:t>
            </a:r>
          </a:p>
        </p:txBody>
      </p:sp>
      <p:sp>
        <p:nvSpPr>
          <p:cNvPr id="6" name="テキスト ボックス 5">
            <a:extLst>
              <a:ext uri="{FF2B5EF4-FFF2-40B4-BE49-F238E27FC236}">
                <a16:creationId xmlns:a16="http://schemas.microsoft.com/office/drawing/2014/main" id="{C4574B7B-24C6-1771-E9CA-0D10FABA9515}"/>
              </a:ext>
            </a:extLst>
          </p:cNvPr>
          <p:cNvSpPr txBox="1"/>
          <p:nvPr/>
        </p:nvSpPr>
        <p:spPr>
          <a:xfrm>
            <a:off x="3254767" y="3221525"/>
            <a:ext cx="5682457" cy="2554545"/>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a:t>
            </a:r>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じゃがいも</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②大豆</a:t>
            </a:r>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③さといも</a:t>
            </a:r>
            <a:endPar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18572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8F28-DADE-0E99-6CF5-4BDCBC56143E}"/>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551EC4DA-1684-8D94-A849-0F2E208E3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E04F552C-43DE-4D07-FF3A-E81C090F139B}"/>
              </a:ext>
            </a:extLst>
          </p:cNvPr>
          <p:cNvSpPr txBox="1"/>
          <p:nvPr/>
        </p:nvSpPr>
        <p:spPr>
          <a:xfrm>
            <a:off x="4642337" y="629043"/>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r>
              <a:rPr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a:t>
            </a: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11" name="テキスト ボックス 10">
            <a:extLst>
              <a:ext uri="{FF2B5EF4-FFF2-40B4-BE49-F238E27FC236}">
                <a16:creationId xmlns:a16="http://schemas.microsoft.com/office/drawing/2014/main" id="{09720048-6307-878A-7B35-13A04B245F52}"/>
              </a:ext>
            </a:extLst>
          </p:cNvPr>
          <p:cNvSpPr txBox="1"/>
          <p:nvPr/>
        </p:nvSpPr>
        <p:spPr>
          <a:xfrm>
            <a:off x="567396" y="1571116"/>
            <a:ext cx="11057206" cy="3819309"/>
          </a:xfrm>
          <a:prstGeom prst="rect">
            <a:avLst/>
          </a:prstGeom>
          <a:noFill/>
        </p:spPr>
        <p:txBody>
          <a:bodyPr wrap="square" rtlCol="0">
            <a:noAutofit/>
          </a:bodyPr>
          <a:lstStyle/>
          <a:p>
            <a:pPr>
              <a:lnSpc>
                <a:spcPts val="4000"/>
              </a:lnSpc>
            </a:pPr>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お米と大豆は栄養の面でも助け合っている相性ぴったりの食べ物です。大豆は今では日本であまり育てられなくなっています。しかし以前は、田んぼのあぜで育てたので「あぜ豆」と呼ばれ、昔から日本の食事に欠かせない大切な食べ物です。大豆が原料になっているものは、みそ、しょうゆ、豆腐、厚揚げ、がんもどき、納豆など、なじみの深い食べ物がたくさんあります。日本でもっと大豆ができればいいですね。</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3074" name="Picture 2">
            <a:extLst>
              <a:ext uri="{FF2B5EF4-FFF2-40B4-BE49-F238E27FC236}">
                <a16:creationId xmlns:a16="http://schemas.microsoft.com/office/drawing/2014/main" id="{D5B0B856-CFC1-E394-1ED9-E4BCC8BD6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908">
            <a:off x="7552782" y="4205807"/>
            <a:ext cx="2369234" cy="2369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2223EE1-F7FF-F4A9-CF8C-90A6AAD24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7469" y="4516362"/>
            <a:ext cx="2202766" cy="17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9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75ED2-C267-A48A-B941-745C06020986}"/>
            </a:ext>
          </a:extLst>
        </p:cNvPr>
        <p:cNvGrpSpPr/>
        <p:nvPr/>
      </p:nvGrpSpPr>
      <p:grpSpPr>
        <a:xfrm>
          <a:off x="0" y="0"/>
          <a:ext cx="0" cy="0"/>
          <a:chOff x="0" y="0"/>
          <a:chExt cx="0" cy="0"/>
        </a:xfrm>
      </p:grpSpPr>
      <p:pic>
        <p:nvPicPr>
          <p:cNvPr id="4" name="図 3" descr="背景パターン&#10;&#10;自動的に生成された説明">
            <a:extLst>
              <a:ext uri="{FF2B5EF4-FFF2-40B4-BE49-F238E27FC236}">
                <a16:creationId xmlns:a16="http://schemas.microsoft.com/office/drawing/2014/main" id="{26AF236D-E3AF-EAE1-042F-BAF313C540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63528"/>
            <a:ext cx="12712504" cy="6961543"/>
          </a:xfrm>
          <a:prstGeom prst="rect">
            <a:avLst/>
          </a:prstGeom>
        </p:spPr>
      </p:pic>
      <p:sp>
        <p:nvSpPr>
          <p:cNvPr id="2" name="テキスト ボックス 1">
            <a:extLst>
              <a:ext uri="{FF2B5EF4-FFF2-40B4-BE49-F238E27FC236}">
                <a16:creationId xmlns:a16="http://schemas.microsoft.com/office/drawing/2014/main" id="{74986DB6-B87C-968C-8153-DEF0ACF1F06E}"/>
              </a:ext>
            </a:extLst>
          </p:cNvPr>
          <p:cNvSpPr txBox="1"/>
          <p:nvPr/>
        </p:nvSpPr>
        <p:spPr>
          <a:xfrm>
            <a:off x="1059765" y="522281"/>
            <a:ext cx="1659988" cy="646331"/>
          </a:xfrm>
          <a:prstGeom prst="rect">
            <a:avLst/>
          </a:prstGeom>
          <a:noFill/>
        </p:spPr>
        <p:txBody>
          <a:bodyPr wrap="square" rtlCol="0">
            <a:spAutoFit/>
          </a:bodyPr>
          <a:lstStyle/>
          <a:p>
            <a:r>
              <a:rPr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第４問</a:t>
            </a:r>
            <a:r>
              <a:rPr kumimoji="1" lang="ja-JP" altLang="en-US" sz="36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a:t>
            </a:r>
          </a:p>
        </p:txBody>
      </p:sp>
      <p:sp>
        <p:nvSpPr>
          <p:cNvPr id="3" name="テキスト ボックス 2">
            <a:extLst>
              <a:ext uri="{FF2B5EF4-FFF2-40B4-BE49-F238E27FC236}">
                <a16:creationId xmlns:a16="http://schemas.microsoft.com/office/drawing/2014/main" id="{7937A3B3-BABE-DFD3-1590-53A041FF4AF6}"/>
              </a:ext>
            </a:extLst>
          </p:cNvPr>
          <p:cNvSpPr txBox="1"/>
          <p:nvPr/>
        </p:nvSpPr>
        <p:spPr>
          <a:xfrm>
            <a:off x="464232" y="1349669"/>
            <a:ext cx="11263533" cy="1077218"/>
          </a:xfrm>
          <a:prstGeom prst="rect">
            <a:avLst/>
          </a:prstGeom>
          <a:noFill/>
        </p:spPr>
        <p:txBody>
          <a:bodyPr wrap="square" rtlCol="0">
            <a:spAutoFit/>
          </a:bodyPr>
          <a:lstStyle/>
          <a:p>
            <a:r>
              <a:rPr kumimoji="1" lang="ja-JP" altLang="en-US" sz="32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大豆はいろいろな食べ物に変身します。次の文章を読んで、□の中に食べ物の名前を書きましょう。</a:t>
            </a:r>
          </a:p>
        </p:txBody>
      </p:sp>
      <p:sp>
        <p:nvSpPr>
          <p:cNvPr id="6" name="テキスト ボックス 5">
            <a:extLst>
              <a:ext uri="{FF2B5EF4-FFF2-40B4-BE49-F238E27FC236}">
                <a16:creationId xmlns:a16="http://schemas.microsoft.com/office/drawing/2014/main" id="{6F8A8567-052F-DF37-DB43-BDD76C26D54A}"/>
              </a:ext>
            </a:extLst>
          </p:cNvPr>
          <p:cNvSpPr txBox="1"/>
          <p:nvPr/>
        </p:nvSpPr>
        <p:spPr>
          <a:xfrm>
            <a:off x="1372772" y="2607945"/>
            <a:ext cx="9446455" cy="3539430"/>
          </a:xfrm>
          <a:prstGeom prst="rect">
            <a:avLst/>
          </a:prstGeom>
          <a:noFill/>
        </p:spPr>
        <p:txBody>
          <a:bodyPr wrap="square" rtlCol="0">
            <a:spAutoFit/>
          </a:bodyPr>
          <a:lstStyle/>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①大豆を煮てよ～くしぼると　□　に変身！</a:t>
            </a:r>
            <a:endParaRPr kumimoji="1"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牛乳に負けないくらい栄養があるよ。</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②大豆と塩と麹を混ぜて作ると　□　に変身！</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赤や白などいろいろな種類があるんだよ。</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③大豆を煎って粉にすると　□　に変身！</a:t>
            </a:r>
            <a:endParaRPr lang="en-US" altLang="ja-JP"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r>
              <a:rPr kumimoji="1" lang="ja-JP" altLang="en-US" sz="28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 揚げパンにかけるとおいしいね！</a:t>
            </a:r>
          </a:p>
        </p:txBody>
      </p:sp>
    </p:spTree>
    <p:extLst>
      <p:ext uri="{BB962C8B-B14F-4D97-AF65-F5344CB8AC3E}">
        <p14:creationId xmlns:p14="http://schemas.microsoft.com/office/powerpoint/2010/main" val="1496098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F4869-8F7A-7CC5-B93A-9F8983D78FB8}"/>
            </a:ext>
          </a:extLst>
        </p:cNvPr>
        <p:cNvGrpSpPr/>
        <p:nvPr/>
      </p:nvGrpSpPr>
      <p:grpSpPr>
        <a:xfrm>
          <a:off x="0" y="0"/>
          <a:ext cx="0" cy="0"/>
          <a:chOff x="0" y="0"/>
          <a:chExt cx="0" cy="0"/>
        </a:xfrm>
      </p:grpSpPr>
      <p:pic>
        <p:nvPicPr>
          <p:cNvPr id="3" name="図 2" descr="背景パターン&#10;&#10;自動的に生成された説明">
            <a:extLst>
              <a:ext uri="{FF2B5EF4-FFF2-40B4-BE49-F238E27FC236}">
                <a16:creationId xmlns:a16="http://schemas.microsoft.com/office/drawing/2014/main" id="{B39B0F60-2F6A-DA3F-4E7F-BDD06CAA5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52" y="0"/>
            <a:ext cx="12712504" cy="6961543"/>
          </a:xfrm>
          <a:prstGeom prst="rect">
            <a:avLst/>
          </a:prstGeom>
        </p:spPr>
      </p:pic>
      <p:sp>
        <p:nvSpPr>
          <p:cNvPr id="8" name="テキスト ボックス 7">
            <a:extLst>
              <a:ext uri="{FF2B5EF4-FFF2-40B4-BE49-F238E27FC236}">
                <a16:creationId xmlns:a16="http://schemas.microsoft.com/office/drawing/2014/main" id="{1C468656-4C2D-0E2D-B335-B216E308CEC3}"/>
              </a:ext>
            </a:extLst>
          </p:cNvPr>
          <p:cNvSpPr txBox="1"/>
          <p:nvPr/>
        </p:nvSpPr>
        <p:spPr>
          <a:xfrm>
            <a:off x="4294258" y="526967"/>
            <a:ext cx="2907325" cy="769441"/>
          </a:xfrm>
          <a:prstGeom prst="rect">
            <a:avLst/>
          </a:prstGeom>
          <a:noFill/>
        </p:spPr>
        <p:txBody>
          <a:bodyPr wrap="square" rtlCol="0">
            <a:spAutoFit/>
          </a:bodyPr>
          <a:lstStyle/>
          <a:p>
            <a:pPr algn="ctr"/>
            <a:r>
              <a:rPr kumimoji="1" lang="ja-JP" altLang="en-US" sz="44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答え　</a:t>
            </a:r>
          </a:p>
        </p:txBody>
      </p:sp>
      <p:sp>
        <p:nvSpPr>
          <p:cNvPr id="11" name="テキスト ボックス 10">
            <a:extLst>
              <a:ext uri="{FF2B5EF4-FFF2-40B4-BE49-F238E27FC236}">
                <a16:creationId xmlns:a16="http://schemas.microsoft.com/office/drawing/2014/main" id="{311F9F9A-2B1E-D70D-94BC-22D27CEB48C9}"/>
              </a:ext>
            </a:extLst>
          </p:cNvPr>
          <p:cNvSpPr txBox="1"/>
          <p:nvPr/>
        </p:nvSpPr>
        <p:spPr>
          <a:xfrm>
            <a:off x="567396" y="4500410"/>
            <a:ext cx="11057206" cy="1728547"/>
          </a:xfrm>
          <a:prstGeom prst="rect">
            <a:avLst/>
          </a:prstGeom>
          <a:noFill/>
        </p:spPr>
        <p:txBody>
          <a:bodyPr wrap="square" rtlCol="0">
            <a:noAutofit/>
          </a:bodyPr>
          <a:lstStyle/>
          <a:p>
            <a:pPr>
              <a:lnSpc>
                <a:spcPts val="4000"/>
              </a:lnSpc>
            </a:pPr>
            <a:r>
              <a:rPr kumimoji="1" lang="ja-JP" altLang="en-US"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大豆から作られた食品はいろいろな料理に使われ、わたし達の食生活に役立っています。他にも何があるか考えてみてくださいね。</a:t>
            </a:r>
            <a:endParaRPr kumimoji="1" lang="en-US" altLang="ja-JP" sz="3000" dirty="0">
              <a:ln w="0"/>
              <a:solidFill>
                <a:schemeClr val="bg1"/>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sp>
        <p:nvSpPr>
          <p:cNvPr id="2" name="テキスト ボックス 1">
            <a:extLst>
              <a:ext uri="{FF2B5EF4-FFF2-40B4-BE49-F238E27FC236}">
                <a16:creationId xmlns:a16="http://schemas.microsoft.com/office/drawing/2014/main" id="{92368849-C01A-21E6-6C90-D1BDEB42D2F6}"/>
              </a:ext>
            </a:extLst>
          </p:cNvPr>
          <p:cNvSpPr txBox="1"/>
          <p:nvPr/>
        </p:nvSpPr>
        <p:spPr>
          <a:xfrm>
            <a:off x="4901534" y="1642041"/>
            <a:ext cx="3369214" cy="2858369"/>
          </a:xfrm>
          <a:prstGeom prst="rect">
            <a:avLst/>
          </a:prstGeom>
          <a:noFill/>
        </p:spPr>
        <p:txBody>
          <a:bodyPr wrap="square" rtlCol="0">
            <a:noAutofit/>
          </a:bodyPr>
          <a:lstStyle/>
          <a:p>
            <a:pPr>
              <a:lnSpc>
                <a:spcPts val="4000"/>
              </a:lnSpc>
            </a:pPr>
            <a:r>
              <a:rPr kumimoji="1" lang="ja-JP" altLang="en-US"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①豆乳</a:t>
            </a:r>
            <a:endParaRPr kumimoji="1" lang="en-US" altLang="ja-JP"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endParaRPr kumimoji="1" lang="en-US" altLang="ja-JP"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②みそ</a:t>
            </a:r>
            <a:endParaRPr kumimoji="1" lang="en-US" altLang="ja-JP"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endParaRPr lang="en-US" altLang="ja-JP"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a:p>
            <a:pPr>
              <a:lnSpc>
                <a:spcPts val="4000"/>
              </a:lnSpc>
            </a:pPr>
            <a:r>
              <a:rPr kumimoji="1" lang="ja-JP" altLang="en-US"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③きな粉</a:t>
            </a:r>
            <a:endParaRPr kumimoji="1" lang="en-US" altLang="ja-JP" sz="4000" dirty="0">
              <a:ln w="0"/>
              <a:solidFill>
                <a:srgbClr val="FFFF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endParaRPr>
          </a:p>
        </p:txBody>
      </p:sp>
      <p:pic>
        <p:nvPicPr>
          <p:cNvPr id="4" name="Picture 2">
            <a:extLst>
              <a:ext uri="{FF2B5EF4-FFF2-40B4-BE49-F238E27FC236}">
                <a16:creationId xmlns:a16="http://schemas.microsoft.com/office/drawing/2014/main" id="{F828356A-95F4-2685-D583-F60A9983A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416" y="1372240"/>
            <a:ext cx="2751842" cy="2858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6228A9A-5689-C4B8-C3E6-511AF7889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796" y="675664"/>
            <a:ext cx="2272145" cy="227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111CEBDD-BDCF-C483-E736-F1CA5E6C0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4748" y="2168296"/>
            <a:ext cx="2092681" cy="2352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7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564</TotalTime>
  <Words>517</Words>
  <Application>Microsoft Office PowerPoint</Application>
  <PresentationFormat>ワイド画面</PresentationFormat>
  <Paragraphs>49</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HGS創英角ﾎﾟｯﾌﾟ体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SHOKUIKU3</dc:creator>
  <cp:lastModifiedBy>大阪府学校給食会 公益財団法人</cp:lastModifiedBy>
  <cp:revision>33</cp:revision>
  <dcterms:created xsi:type="dcterms:W3CDTF">2024-02-13T02:30:19Z</dcterms:created>
  <dcterms:modified xsi:type="dcterms:W3CDTF">2025-04-07T06:27:42Z</dcterms:modified>
</cp:coreProperties>
</file>