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2" r:id="rId3"/>
    <p:sldId id="261" r:id="rId4"/>
    <p:sldId id="269" r:id="rId5"/>
    <p:sldId id="270" r:id="rId6"/>
    <p:sldId id="272" r:id="rId7"/>
    <p:sldId id="27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21E"/>
    <a:srgbClr val="FF5D5D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FCCF5-1096-DF65-4FE8-F92C42495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AA72EA-F41B-EB8B-D0D5-C19B1A34A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9EB720-9995-2B57-A305-B9F51FAD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09F3C-2DE3-E0DF-3C01-7CC0EFD1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3B98E0-375E-5906-45AB-CE29500A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FAE093-1EF8-8315-FAD4-4FF8BBFB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E37675-C66D-23AA-4B69-0B73C7B19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20CBC7-9BE6-36E9-E749-CE3BEDC2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70766-808F-1DD4-66DC-D03D3011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AF389-2CFA-5797-DE84-DB6CC0E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7110FA-2943-DB6D-F7BF-6488B0FCD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C9F36F-710E-31AF-7B0D-54F63A4E0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00F79C-ECB8-8876-7151-4CA6A4A1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E1C04-7EC4-A413-5E85-E18FE1EA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A3E4A-3046-57E7-209B-AFF2E38D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D7690-3D64-4CBA-C3F0-5D24E473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7C076D-17A2-AF1C-F3BB-FE376FB7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BEB59-79B6-62D6-EF21-911E922A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D0CC57-BA3A-6AB7-59F0-8CE7C26E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3D9C6F-DD51-9AEE-C887-514C44F4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8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A8F6AE-5A11-D0F2-D26D-5E1BBEF8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1CFDE8-CC81-38B1-1706-4AB44929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8FD12-8109-B7AA-DACC-89F1643A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5E80D6-B463-21C1-564D-FDEEFDB5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B27558-93BB-6693-CC2D-25A82D9F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5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790859-813D-C347-89DA-CE1CEDCC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EDC04-EF8C-B27E-FE45-1818AE834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CAC13E-7FD8-B91D-8E3C-CEC5EAD1A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1F7C60-A03D-C236-FD67-D076E515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177E91-E367-A6B6-256B-4746A860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D9ADCD-5885-7BDA-8314-CA4E7C01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07B5F4-C34E-0AC4-AB44-CA5D3DEC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06CB68-E1EB-86AA-DC26-635C599C6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F7B09F-0E32-5939-DAA5-1A5BEC96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9E01BB-CF8B-26D0-F322-389EF406A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59F61A-3CFF-83D7-6FB8-D5CAACDDF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9EBE43-E12C-56E5-80BA-54E0854B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28FFA2-8570-C363-A88F-21C3B41B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65F6D07-C3A6-F1E2-D864-16513CD4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7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5DFCD-A53F-A24C-0F48-04E1C7BF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EA066B-2650-59E6-A8B8-D8579B1E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6FE625-57B4-C51A-0BE0-ABBCB1ED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F4D52-1063-AC92-BE6A-077C364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C496F1-3398-0C83-533F-5E07A7D8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1D3224-99AB-561F-00E2-6C66AA72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65327-8CC6-2C7C-DDEE-EA2BA637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4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5B070-0E54-2998-A5EB-227B80B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449D3-681E-CA0A-5464-E35F9934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AC362C-216F-6C8D-4334-06F2D2821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385618-22ED-7D8A-83F8-EE9DEABD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CB4BD5-91ED-8206-C97E-E4542C71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52C3AC-3C13-3642-9386-8E8638B1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42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710F42-46E4-9498-B4CA-0A8BCA64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16DD36-C8F7-7B33-F430-BBBAFD227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47F056-B037-14B7-DC8B-336A98E9A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96CBD9-60F4-CEE6-DA80-88D55E14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D11CB5-476B-C18B-3944-6652ADE2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9B33F-04E6-6147-3866-6FA8F82B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3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A74BB0-E652-C897-EE83-47B3F05F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AB3AED-52F9-1587-B9AE-CA319453E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DA5EC-CCAC-2FD3-ABF6-61F54B59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A7324-9172-40AB-9C41-64662B006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01E706-42E8-6E2A-121D-C569BBC86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7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9C07478F-0D2C-7A96-F17E-955662D2B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DC5F98-1572-FBF2-14F3-FE63FDD308B0}"/>
              </a:ext>
            </a:extLst>
          </p:cNvPr>
          <p:cNvSpPr txBox="1"/>
          <p:nvPr/>
        </p:nvSpPr>
        <p:spPr>
          <a:xfrm>
            <a:off x="1390357" y="1182549"/>
            <a:ext cx="94112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食べ物クイズ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E00E61-B96A-6BA5-BEF9-90425178C530}"/>
              </a:ext>
            </a:extLst>
          </p:cNvPr>
          <p:cNvSpPr txBox="1"/>
          <p:nvPr/>
        </p:nvSpPr>
        <p:spPr>
          <a:xfrm>
            <a:off x="6457071" y="3428682"/>
            <a:ext cx="5491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～栗編～</a:t>
            </a:r>
            <a:r>
              <a:rPr lang="ja-JP" altLang="en-US" sz="4400" b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（全３問</a:t>
            </a:r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kumimoji="1"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pic>
        <p:nvPicPr>
          <p:cNvPr id="14338" name="Picture 2" descr="栗のイラスト（フルーツ）">
            <a:extLst>
              <a:ext uri="{FF2B5EF4-FFF2-40B4-BE49-F238E27FC236}">
                <a16:creationId xmlns:a16="http://schemas.microsoft.com/office/drawing/2014/main" id="{D07140E2-B04E-C502-1EFC-08E35929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55" y="3063298"/>
            <a:ext cx="2904245" cy="30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4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518B80C6-B512-20AA-A6C9-C0A3DEEF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3" y="-51772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CCEB00-0E2F-ED41-8C49-36CCF0BD896F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0D7697-F9CE-2805-6766-74A0E33726FC}"/>
              </a:ext>
            </a:extLst>
          </p:cNvPr>
          <p:cNvSpPr txBox="1"/>
          <p:nvPr/>
        </p:nvSpPr>
        <p:spPr>
          <a:xfrm>
            <a:off x="2103473" y="1728868"/>
            <a:ext cx="9524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・約５０００年前の縄文時代から食べられていました。</a:t>
            </a:r>
            <a:endParaRPr lang="en-US" altLang="ja-JP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・栄養たっぷりの食べ物でビタミンやカリウムなどが豊富です。</a:t>
            </a:r>
            <a:endParaRPr kumimoji="1" lang="en-US" altLang="ja-JP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・くるみやアーモンドと同じナッツの仲間です。</a:t>
            </a:r>
            <a:endParaRPr lang="en-US" altLang="ja-JP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・甘味があり、ゆでたり焼いたり、ごはんに入れてもおいしいです。</a:t>
            </a:r>
            <a:endParaRPr kumimoji="1" lang="ja-JP" alt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B99A9-26F3-8478-0EC0-3F429E596657}"/>
              </a:ext>
            </a:extLst>
          </p:cNvPr>
          <p:cNvSpPr txBox="1"/>
          <p:nvPr/>
        </p:nvSpPr>
        <p:spPr>
          <a:xfrm>
            <a:off x="1775129" y="3631582"/>
            <a:ext cx="908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大豆　　　　　②ピーナッツ　　　　　③栗</a:t>
            </a:r>
            <a:endParaRPr kumimoji="1" lang="ja-JP" alt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1943EA-0D2D-40E5-7AD7-4895B793D7B7}"/>
              </a:ext>
            </a:extLst>
          </p:cNvPr>
          <p:cNvSpPr txBox="1"/>
          <p:nvPr/>
        </p:nvSpPr>
        <p:spPr>
          <a:xfrm>
            <a:off x="3647927" y="845446"/>
            <a:ext cx="489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次の食材は何でしょう？</a:t>
            </a:r>
            <a:endParaRPr kumimoji="1"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8A9B218-D259-D786-BC6F-A08E03FC8398}"/>
              </a:ext>
            </a:extLst>
          </p:cNvPr>
          <p:cNvGrpSpPr/>
          <p:nvPr/>
        </p:nvGrpSpPr>
        <p:grpSpPr>
          <a:xfrm>
            <a:off x="564208" y="1336118"/>
            <a:ext cx="1568815" cy="2092881"/>
            <a:chOff x="2682224" y="3494954"/>
            <a:chExt cx="1931406" cy="2677656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25F9BFD0-5D15-C291-D6C1-FE3C3ED2869A}"/>
                </a:ext>
              </a:extLst>
            </p:cNvPr>
            <p:cNvGrpSpPr/>
            <p:nvPr/>
          </p:nvGrpSpPr>
          <p:grpSpPr>
            <a:xfrm>
              <a:off x="2682224" y="3494954"/>
              <a:ext cx="1931406" cy="2677656"/>
              <a:chOff x="2682224" y="3494954"/>
              <a:chExt cx="1931406" cy="2677656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225E7135-6C65-E9DD-C404-F3F67A2CFE8D}"/>
                  </a:ext>
                </a:extLst>
              </p:cNvPr>
              <p:cNvGrpSpPr/>
              <p:nvPr/>
            </p:nvGrpSpPr>
            <p:grpSpPr>
              <a:xfrm>
                <a:off x="2682224" y="3494954"/>
                <a:ext cx="1931406" cy="2677656"/>
                <a:chOff x="2682224" y="3494954"/>
                <a:chExt cx="1931406" cy="2677656"/>
              </a:xfrm>
            </p:grpSpPr>
            <p:pic>
              <p:nvPicPr>
                <p:cNvPr id="8" name="図 7" descr="抽象, 挿絵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A92ED4A1-E65F-9274-8A9E-0AEFFCE242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2224" y="3494954"/>
                  <a:ext cx="1931406" cy="2677656"/>
                </a:xfrm>
                <a:prstGeom prst="rect">
                  <a:avLst/>
                </a:prstGeom>
              </p:spPr>
            </p:pic>
            <p:pic>
              <p:nvPicPr>
                <p:cNvPr id="9" name="図 8" descr="抽象, 挿絵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113D16A6-63B6-ACAA-580F-93BFD8E45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559" t="26252" r="38319" b="64817"/>
                <a:stretch/>
              </p:blipFill>
              <p:spPr>
                <a:xfrm>
                  <a:off x="3409020" y="4372354"/>
                  <a:ext cx="601005" cy="463171"/>
                </a:xfrm>
                <a:prstGeom prst="rect">
                  <a:avLst/>
                </a:prstGeom>
              </p:spPr>
            </p:pic>
            <p:pic>
              <p:nvPicPr>
                <p:cNvPr id="10" name="図 9" descr="抽象, 挿絵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A911ADDA-B3BA-9AAF-3335-F54B55038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559" t="26252" r="38319" b="64817"/>
                <a:stretch/>
              </p:blipFill>
              <p:spPr>
                <a:xfrm>
                  <a:off x="3436324" y="4467538"/>
                  <a:ext cx="551476" cy="463171"/>
                </a:xfrm>
                <a:prstGeom prst="rect">
                  <a:avLst/>
                </a:prstGeom>
              </p:spPr>
            </p:pic>
          </p:grpSp>
          <p:pic>
            <p:nvPicPr>
              <p:cNvPr id="12" name="図 11" descr="抽象, 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99CEFED6-DFB7-59C0-B063-527638E373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9" t="26252" r="38319" b="64817"/>
              <a:stretch/>
            </p:blipFill>
            <p:spPr>
              <a:xfrm>
                <a:off x="3609975" y="4910216"/>
                <a:ext cx="287803" cy="152400"/>
              </a:xfrm>
              <a:prstGeom prst="rect">
                <a:avLst/>
              </a:prstGeom>
            </p:spPr>
          </p:pic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53CA0F1-5C77-6AB5-5300-1C8280C4B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26243">
              <a:off x="3338257" y="4145241"/>
              <a:ext cx="742530" cy="946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大豆のイラスト">
            <a:extLst>
              <a:ext uri="{FF2B5EF4-FFF2-40B4-BE49-F238E27FC236}">
                <a16:creationId xmlns:a16="http://schemas.microsoft.com/office/drawing/2014/main" id="{653E9B4B-29D2-74BE-F63C-6108414C0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31" y="4255518"/>
            <a:ext cx="1736825" cy="17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ピーナッツのイラスト">
            <a:extLst>
              <a:ext uri="{FF2B5EF4-FFF2-40B4-BE49-F238E27FC236}">
                <a16:creationId xmlns:a16="http://schemas.microsoft.com/office/drawing/2014/main" id="{2FF61547-4148-6FED-F507-F36CA51D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84" y="4234419"/>
            <a:ext cx="2186050" cy="15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栗のイラスト（フルーツ）">
            <a:extLst>
              <a:ext uri="{FF2B5EF4-FFF2-40B4-BE49-F238E27FC236}">
                <a16:creationId xmlns:a16="http://schemas.microsoft.com/office/drawing/2014/main" id="{87BA4C6C-8988-BFC2-AD37-ECBE036A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677" y="4159818"/>
            <a:ext cx="1653706" cy="17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1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15B6DD83-DC48-8A22-97B3-1CFA2AC4A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C71543-EFD5-F383-2CFB-1A7642A42A9F}"/>
              </a:ext>
            </a:extLst>
          </p:cNvPr>
          <p:cNvSpPr txBox="1"/>
          <p:nvPr/>
        </p:nvSpPr>
        <p:spPr>
          <a:xfrm>
            <a:off x="3650565" y="600907"/>
            <a:ext cx="489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</a:t>
            </a:r>
            <a:r>
              <a:rPr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</a:t>
            </a:r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3B974D-F949-D7CD-5C69-55AD89062F2D}"/>
              </a:ext>
            </a:extLst>
          </p:cNvPr>
          <p:cNvSpPr txBox="1"/>
          <p:nvPr/>
        </p:nvSpPr>
        <p:spPr>
          <a:xfrm>
            <a:off x="567396" y="1696067"/>
            <a:ext cx="11057206" cy="23624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栗は秋の味覚を代表する食べ物で、いろいろな料理に使われています。栗は木になり、体はとげが付いていて触ると痛い「いが」でおおわれています。また、食べられる実の部分には「鬼皮」という硬い皮と「渋皮」といううすい皮に包まれてい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F09676-E809-16D3-7B8A-9A91B886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31" y="3880453"/>
            <a:ext cx="2928937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BE1F-E356-9CB1-D01A-D19E24C6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8D0C37D0-C676-BF65-7608-D6117614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F82371-CF6C-17DC-451D-CEBC10EC9876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第２問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3BCCD4-C04F-D1C2-2BB6-94EE60EFEE76}"/>
              </a:ext>
            </a:extLst>
          </p:cNvPr>
          <p:cNvSpPr txBox="1"/>
          <p:nvPr/>
        </p:nvSpPr>
        <p:spPr>
          <a:xfrm>
            <a:off x="554304" y="1341254"/>
            <a:ext cx="11083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栗は糖質のでんぷんが主成分でビタミンＢ１も豊富です。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また、ビタミンＣも意外に多く含まれるおいしい秋の味覚です。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さて、栗の実には渋皮と呼ばれる苦い皮がありますが、この渋皮は何のためにあるのでしょう？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30C422-092D-3A45-98B3-25385273E073}"/>
              </a:ext>
            </a:extLst>
          </p:cNvPr>
          <p:cNvSpPr txBox="1"/>
          <p:nvPr/>
        </p:nvSpPr>
        <p:spPr>
          <a:xfrm>
            <a:off x="954126" y="3539272"/>
            <a:ext cx="7033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①硬い外の皮と実のすきまをうめるため</a:t>
            </a:r>
            <a:endParaRPr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②鳥や動物から中身を守るため</a:t>
            </a:r>
            <a:endParaRPr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③中身の栄養を逃さないため</a:t>
            </a:r>
            <a:endParaRPr kumimoji="1" lang="ja-JP" alt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50" name="Picture 2" descr="日本ぐり｜商用可フリー画像・背景透過">
            <a:extLst>
              <a:ext uri="{FF2B5EF4-FFF2-40B4-BE49-F238E27FC236}">
                <a16:creationId xmlns:a16="http://schemas.microsoft.com/office/drawing/2014/main" id="{4A7667DE-3F68-1D48-EFE9-8431F173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574" y="4085111"/>
            <a:ext cx="2052165" cy="170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6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8FE2A-D995-0197-452C-D51B41428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F3E172F3-9A47-9591-FDCD-6EC08029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2DDA7B-C8BF-068B-2A2D-A51D00BB2CE8}"/>
              </a:ext>
            </a:extLst>
          </p:cNvPr>
          <p:cNvSpPr txBox="1"/>
          <p:nvPr/>
        </p:nvSpPr>
        <p:spPr>
          <a:xfrm>
            <a:off x="4642337" y="629043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②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7DC20B-E469-4748-48FC-900D391DFAA2}"/>
              </a:ext>
            </a:extLst>
          </p:cNvPr>
          <p:cNvSpPr txBox="1"/>
          <p:nvPr/>
        </p:nvSpPr>
        <p:spPr>
          <a:xfrm>
            <a:off x="567397" y="1529140"/>
            <a:ext cx="11057206" cy="27533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甘い栗の実は鳥や動物たちに狙われます。しかし剣山のようないがや硬い果皮、そして苦い渋皮で３重に実を守ります。こんなガードの堅い栗には、日本原産のニホングリ、中国原産で小粒のチュウゴクグリ、渋皮のはがれやすいヨーロッパグリ等の種類があります。また渋皮煮といい、渋皮ごと甘く煮る料理もあり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D2170B4-B392-1BDA-E5B8-A68A831D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712" y="3965924"/>
            <a:ext cx="2185891" cy="21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星: 4 pt 3">
            <a:extLst>
              <a:ext uri="{FF2B5EF4-FFF2-40B4-BE49-F238E27FC236}">
                <a16:creationId xmlns:a16="http://schemas.microsoft.com/office/drawing/2014/main" id="{085FECA7-5922-6957-2B8C-08031F4374E1}"/>
              </a:ext>
            </a:extLst>
          </p:cNvPr>
          <p:cNvSpPr/>
          <p:nvPr/>
        </p:nvSpPr>
        <p:spPr>
          <a:xfrm>
            <a:off x="9094409" y="4468295"/>
            <a:ext cx="238320" cy="25488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7CC3B06-3F97-04AB-C3F2-E11AC99B9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77983" r="61153"/>
          <a:stretch/>
        </p:blipFill>
        <p:spPr bwMode="auto">
          <a:xfrm>
            <a:off x="8916609" y="4908940"/>
            <a:ext cx="355600" cy="2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日本ぐり｜商用可フリー画像・背景透過">
            <a:extLst>
              <a:ext uri="{FF2B5EF4-FFF2-40B4-BE49-F238E27FC236}">
                <a16:creationId xmlns:a16="http://schemas.microsoft.com/office/drawing/2014/main" id="{157BD4DB-386E-279E-18D8-A2244BF39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74" y="4138111"/>
            <a:ext cx="2299806" cy="21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日本ぐり｜商用可フリー画像・背景透過">
            <a:extLst>
              <a:ext uri="{FF2B5EF4-FFF2-40B4-BE49-F238E27FC236}">
                <a16:creationId xmlns:a16="http://schemas.microsoft.com/office/drawing/2014/main" id="{63B0CCD1-1ADF-1EF1-02F0-F5FF4349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62" y="4555182"/>
            <a:ext cx="1646298" cy="13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日本ぐり｜商用可フリー画像・背景透過">
            <a:extLst>
              <a:ext uri="{FF2B5EF4-FFF2-40B4-BE49-F238E27FC236}">
                <a16:creationId xmlns:a16="http://schemas.microsoft.com/office/drawing/2014/main" id="{2E634F65-B9FE-CCAA-E143-9E7FDACEA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4627498"/>
            <a:ext cx="1577107" cy="13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94554-F346-422E-06FE-01B1C061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6CD1633B-60C4-5C1C-1626-FC8A6B049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6B7447-0E44-459C-2D87-5EC062AE5BFC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第３問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D7F855-3B48-23C3-4895-4EE14FD68EC9}"/>
              </a:ext>
            </a:extLst>
          </p:cNvPr>
          <p:cNvSpPr txBox="1"/>
          <p:nvPr/>
        </p:nvSpPr>
        <p:spPr>
          <a:xfrm>
            <a:off x="634997" y="1329443"/>
            <a:ext cx="1092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栗ごはんは、栗のかたい皮をむいて作りますが、このかたい皮のことを何というでしょう？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574B7B-24C6-1771-E9CA-0D10FABA9515}"/>
              </a:ext>
            </a:extLst>
          </p:cNvPr>
          <p:cNvSpPr txBox="1"/>
          <p:nvPr/>
        </p:nvSpPr>
        <p:spPr>
          <a:xfrm>
            <a:off x="1791769" y="2748476"/>
            <a:ext cx="86084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鬼皮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②甘皮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③石皮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72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88F28-DADE-0E99-6CF5-4BDCBC56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551EC4DA-1684-8D94-A849-0F2E208E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4F552C-43DE-4D07-FF3A-E81C090F139B}"/>
              </a:ext>
            </a:extLst>
          </p:cNvPr>
          <p:cNvSpPr txBox="1"/>
          <p:nvPr/>
        </p:nvSpPr>
        <p:spPr>
          <a:xfrm>
            <a:off x="4642336" y="971943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①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720048-6307-878A-7B35-13A04B245F52}"/>
              </a:ext>
            </a:extLst>
          </p:cNvPr>
          <p:cNvSpPr txBox="1"/>
          <p:nvPr/>
        </p:nvSpPr>
        <p:spPr>
          <a:xfrm>
            <a:off x="567396" y="2137576"/>
            <a:ext cx="11057206" cy="32091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栗などの木の実の、外側の厚い堅い皮のことを「鬼皮」といいます。その内側にあるうすい皮は「渋皮」といい、両方の皮をむいて、栗ごはんに使います。秋は栗ごはんのおいしい季節ですが、９月９日の「重陽の節句」や、十五夜の行事食としても食べられます。栗には、食物せんい、ビタミン</a:t>
            </a:r>
            <a:r>
              <a:rPr kumimoji="1" lang="en-US" altLang="ja-JP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C</a:t>
            </a: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など体に良い栄養がたくさんふくまれているので、旬のうちにおいしくいただきましょう。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6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439</Words>
  <Application>Microsoft Office PowerPoint</Application>
  <PresentationFormat>ワイド画面</PresentationFormat>
  <Paragraphs>31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SHOKUIKU3</dc:creator>
  <cp:lastModifiedBy>大阪府学校給食会 公益財団法人</cp:lastModifiedBy>
  <cp:revision>22</cp:revision>
  <dcterms:created xsi:type="dcterms:W3CDTF">2024-02-13T02:30:19Z</dcterms:created>
  <dcterms:modified xsi:type="dcterms:W3CDTF">2025-04-07T06:07:02Z</dcterms:modified>
</cp:coreProperties>
</file>